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8245713" cy="32404050"/>
  <p:notesSz cx="6858000" cy="9144000"/>
  <p:defaultText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06">
          <p15:clr>
            <a:srgbClr val="A4A3A4"/>
          </p15:clr>
        </p15:guide>
        <p15:guide id="2" pos="13608">
          <p15:clr>
            <a:srgbClr val="A4A3A4"/>
          </p15:clr>
        </p15:guide>
        <p15:guide id="3" pos="151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7E"/>
    <a:srgbClr val="8ACDE2"/>
    <a:srgbClr val="2074B7"/>
    <a:srgbClr val="EE3F22"/>
    <a:srgbClr val="FFE6C9"/>
    <a:srgbClr val="26343B"/>
    <a:srgbClr val="D60105"/>
    <a:srgbClr val="318DDE"/>
    <a:srgbClr val="212D65"/>
    <a:srgbClr val="80B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564" y="168"/>
      </p:cViewPr>
      <p:guideLst>
        <p:guide orient="horz" pos="10206"/>
        <p:guide pos="13608"/>
        <p:guide pos="151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Лист1!$B$1</c:f>
              <c:strCache>
                <c:ptCount val="1"/>
                <c:pt idx="0">
                  <c:v>Pre-Op</c:v>
                </c:pt>
              </c:strCache>
            </c:strRef>
          </c:tx>
          <c:invertIfNegative val="0"/>
          <c:cat>
            <c:strRef>
              <c:f>Лист1!$A$2:$A$8</c:f>
              <c:strCache>
                <c:ptCount val="7"/>
                <c:pt idx="0">
                  <c:v>ataxia</c:v>
                </c:pt>
                <c:pt idx="1">
                  <c:v>nystagmus</c:v>
                </c:pt>
                <c:pt idx="2">
                  <c:v>cefalgia</c:v>
                </c:pt>
                <c:pt idx="3">
                  <c:v>numbness</c:v>
                </c:pt>
                <c:pt idx="4">
                  <c:v>weakness</c:v>
                </c:pt>
                <c:pt idx="5">
                  <c:v>bulbar palsy</c:v>
                </c:pt>
                <c:pt idx="6">
                  <c:v>III-VII nn palsy</c:v>
                </c:pt>
              </c:strCache>
            </c:strRef>
          </c:cat>
          <c:val>
            <c:numRef>
              <c:f>Лист1!$B$2:$B$8</c:f>
              <c:numCache>
                <c:formatCode>0%</c:formatCode>
                <c:ptCount val="7"/>
                <c:pt idx="0">
                  <c:v>0.88000000000000023</c:v>
                </c:pt>
                <c:pt idx="1">
                  <c:v>0.52</c:v>
                </c:pt>
                <c:pt idx="2">
                  <c:v>0.55000000000000004</c:v>
                </c:pt>
                <c:pt idx="3">
                  <c:v>0.46</c:v>
                </c:pt>
                <c:pt idx="4">
                  <c:v>0.35000000000000009</c:v>
                </c:pt>
                <c:pt idx="5">
                  <c:v>0.35000000000000009</c:v>
                </c:pt>
                <c:pt idx="6">
                  <c:v>0.12000000000000002</c:v>
                </c:pt>
              </c:numCache>
            </c:numRef>
          </c:val>
        </c:ser>
        <c:ser>
          <c:idx val="1"/>
          <c:order val="1"/>
          <c:tx>
            <c:strRef>
              <c:f>Лист1!$C$1</c:f>
              <c:strCache>
                <c:ptCount val="1"/>
                <c:pt idx="0">
                  <c:v>Post-Op</c:v>
                </c:pt>
              </c:strCache>
            </c:strRef>
          </c:tx>
          <c:invertIfNegative val="0"/>
          <c:cat>
            <c:strRef>
              <c:f>Лист1!$A$2:$A$8</c:f>
              <c:strCache>
                <c:ptCount val="7"/>
                <c:pt idx="0">
                  <c:v>ataxia</c:v>
                </c:pt>
                <c:pt idx="1">
                  <c:v>nystagmus</c:v>
                </c:pt>
                <c:pt idx="2">
                  <c:v>cefalgia</c:v>
                </c:pt>
                <c:pt idx="3">
                  <c:v>numbness</c:v>
                </c:pt>
                <c:pt idx="4">
                  <c:v>weakness</c:v>
                </c:pt>
                <c:pt idx="5">
                  <c:v>bulbar palsy</c:v>
                </c:pt>
                <c:pt idx="6">
                  <c:v>III-VII nn palsy</c:v>
                </c:pt>
              </c:strCache>
            </c:strRef>
          </c:cat>
          <c:val>
            <c:numRef>
              <c:f>Лист1!$C$2:$C$8</c:f>
              <c:numCache>
                <c:formatCode>0%</c:formatCode>
                <c:ptCount val="7"/>
                <c:pt idx="0">
                  <c:v>0.28000000000000008</c:v>
                </c:pt>
                <c:pt idx="1">
                  <c:v>0.37000000000000011</c:v>
                </c:pt>
                <c:pt idx="2">
                  <c:v>6.0000000000000019E-2</c:v>
                </c:pt>
                <c:pt idx="3">
                  <c:v>0.28000000000000008</c:v>
                </c:pt>
                <c:pt idx="4">
                  <c:v>0.14000000000000001</c:v>
                </c:pt>
                <c:pt idx="5">
                  <c:v>0.21000000000000005</c:v>
                </c:pt>
                <c:pt idx="6">
                  <c:v>7.0000000000000034E-2</c:v>
                </c:pt>
              </c:numCache>
            </c:numRef>
          </c:val>
        </c:ser>
        <c:dLbls>
          <c:showLegendKey val="0"/>
          <c:showVal val="0"/>
          <c:showCatName val="0"/>
          <c:showSerName val="0"/>
          <c:showPercent val="0"/>
          <c:showBubbleSize val="0"/>
        </c:dLbls>
        <c:gapWidth val="150"/>
        <c:axId val="101123968"/>
        <c:axId val="101125504"/>
      </c:barChart>
      <c:catAx>
        <c:axId val="101123968"/>
        <c:scaling>
          <c:orientation val="maxMin"/>
        </c:scaling>
        <c:delete val="0"/>
        <c:axPos val="l"/>
        <c:majorTickMark val="in"/>
        <c:minorTickMark val="none"/>
        <c:tickLblPos val="nextTo"/>
        <c:crossAx val="101125504"/>
        <c:crosses val="autoZero"/>
        <c:auto val="1"/>
        <c:lblAlgn val="ctr"/>
        <c:lblOffset val="100"/>
        <c:noMultiLvlLbl val="0"/>
      </c:catAx>
      <c:valAx>
        <c:axId val="101125504"/>
        <c:scaling>
          <c:orientation val="minMax"/>
        </c:scaling>
        <c:delete val="0"/>
        <c:axPos val="t"/>
        <c:majorGridlines/>
        <c:numFmt formatCode="0%" sourceLinked="1"/>
        <c:majorTickMark val="out"/>
        <c:minorTickMark val="none"/>
        <c:tickLblPos val="nextTo"/>
        <c:crossAx val="101123968"/>
        <c:crosses val="autoZero"/>
        <c:crossBetween val="between"/>
      </c:valAx>
    </c:plotArea>
    <c:legend>
      <c:legendPos val="b"/>
      <c:layout>
        <c:manualLayout>
          <c:xMode val="edge"/>
          <c:yMode val="edge"/>
          <c:x val="0.29667712977118349"/>
          <c:y val="0.93229918897900232"/>
          <c:w val="0.39670944229983846"/>
          <c:h val="6.669035115501265E-2"/>
        </c:manualLayout>
      </c:layout>
      <c:overlay val="0"/>
    </c:legend>
    <c:plotVisOnly val="1"/>
    <c:dispBlanksAs val="gap"/>
    <c:showDLblsOverMax val="0"/>
  </c:chart>
  <c:txPr>
    <a:bodyPr/>
    <a:lstStyle/>
    <a:p>
      <a:pPr>
        <a:defRPr sz="2000">
          <a:solidFill>
            <a:schemeClr val="tx2">
              <a:lumMod val="75000"/>
            </a:schemeClr>
          </a:solidFill>
          <a:latin typeface="Arial" pitchFamily="34" charset="0"/>
          <a:cs typeface="Arial"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56882731384686"/>
          <c:y val="5.8181017875725799E-2"/>
          <c:w val="0.57446651365674828"/>
          <c:h val="0.59408447549171006"/>
        </c:manualLayout>
      </c:layout>
      <c:pieChart>
        <c:varyColors val="1"/>
        <c:ser>
          <c:idx val="0"/>
          <c:order val="0"/>
          <c:tx>
            <c:strRef>
              <c:f>Лист1!$B$1</c:f>
              <c:strCache>
                <c:ptCount val="1"/>
                <c:pt idx="0">
                  <c:v>Столбец1</c:v>
                </c:pt>
              </c:strCache>
            </c:strRef>
          </c:tx>
          <c:dPt>
            <c:idx val="0"/>
            <c:bubble3D val="0"/>
            <c:spPr>
              <a:solidFill>
                <a:srgbClr val="00B050"/>
              </a:solidFill>
            </c:spPr>
          </c:dPt>
          <c:dPt>
            <c:idx val="1"/>
            <c:bubble3D val="0"/>
            <c:spPr>
              <a:solidFill>
                <a:srgbClr val="0070C0"/>
              </a:solidFill>
            </c:spPr>
          </c:dPt>
          <c:dPt>
            <c:idx val="2"/>
            <c:bubble3D val="0"/>
            <c:spPr>
              <a:solidFill>
                <a:srgbClr val="FFC000"/>
              </a:solidFill>
            </c:spPr>
          </c:dPt>
          <c:dLbls>
            <c:dLbl>
              <c:idx val="0"/>
              <c:layout>
                <c:manualLayout>
                  <c:x val="-0.22993292990593639"/>
                  <c:y val="-0.16435002506330088"/>
                </c:manualLayout>
              </c:layout>
              <c:showLegendKey val="0"/>
              <c:showVal val="1"/>
              <c:showCatName val="0"/>
              <c:showSerName val="0"/>
              <c:showPercent val="0"/>
              <c:showBubbleSize val="0"/>
            </c:dLbl>
            <c:dLbl>
              <c:idx val="2"/>
              <c:layout>
                <c:manualLayout>
                  <c:x val="0.11385304158300451"/>
                  <c:y val="7.1417395924108951E-2"/>
                </c:manualLayout>
              </c:layout>
              <c:showLegendKey val="0"/>
              <c:showVal val="1"/>
              <c:showCatName val="0"/>
              <c:showSerName val="0"/>
              <c:showPercent val="0"/>
              <c:showBubbleSize val="0"/>
            </c:dLbl>
            <c:txPr>
              <a:bodyPr/>
              <a:lstStyle/>
              <a:p>
                <a:pPr>
                  <a:defRPr>
                    <a:solidFill>
                      <a:schemeClr val="bg1"/>
                    </a:solidFill>
                  </a:defRPr>
                </a:pPr>
                <a:endParaRPr lang="ru-RU"/>
              </a:p>
            </c:txPr>
            <c:showLegendKey val="0"/>
            <c:showVal val="1"/>
            <c:showCatName val="0"/>
            <c:showSerName val="0"/>
            <c:showPercent val="0"/>
            <c:showBubbleSize val="0"/>
            <c:showLeaderLines val="1"/>
          </c:dLbls>
          <c:cat>
            <c:strRef>
              <c:f>Лист1!$A$2:$A$4</c:f>
              <c:strCache>
                <c:ptCount val="3"/>
                <c:pt idx="0">
                  <c:v>Improved</c:v>
                </c:pt>
                <c:pt idx="1">
                  <c:v>Unchanged</c:v>
                </c:pt>
                <c:pt idx="2">
                  <c:v>Worsened</c:v>
                </c:pt>
              </c:strCache>
            </c:strRef>
          </c:cat>
          <c:val>
            <c:numRef>
              <c:f>Лист1!$B$2:$B$4</c:f>
              <c:numCache>
                <c:formatCode>0%</c:formatCode>
                <c:ptCount val="3"/>
                <c:pt idx="0">
                  <c:v>0.8</c:v>
                </c:pt>
                <c:pt idx="1">
                  <c:v>0.16</c:v>
                </c:pt>
                <c:pt idx="2">
                  <c:v>4.0000000000000015E-2</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4428901475586239"/>
          <c:y val="0.71188898338319195"/>
          <c:w val="0.73081454719126004"/>
          <c:h val="0.2881110166168081"/>
        </c:manualLayout>
      </c:layout>
      <c:overlay val="0"/>
    </c:legend>
    <c:plotVisOnly val="1"/>
    <c:dispBlanksAs val="zero"/>
    <c:showDLblsOverMax val="0"/>
  </c:chart>
  <c:txPr>
    <a:bodyPr/>
    <a:lstStyle/>
    <a:p>
      <a:pPr>
        <a:defRPr sz="2000">
          <a:solidFill>
            <a:schemeClr val="tx2">
              <a:lumMod val="75000"/>
            </a:schemeClr>
          </a:solidFill>
          <a:latin typeface="Arial" pitchFamily="34" charset="0"/>
          <a:cs typeface="Arial" pitchFamily="34" charset="0"/>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B77F7-F58F-4D09-8529-443ABF450E7F}" type="datetimeFigureOut">
              <a:rPr lang="en-US" smtClean="0"/>
              <a:t>8/5/2016</a:t>
            </a:fld>
            <a:endParaRPr lang="en-US"/>
          </a:p>
        </p:txBody>
      </p:sp>
      <p:sp>
        <p:nvSpPr>
          <p:cNvPr id="4" name="Slide Image Placeholder 3"/>
          <p:cNvSpPr>
            <a:spLocks noGrp="1" noRot="1" noChangeAspect="1"/>
          </p:cNvSpPr>
          <p:nvPr>
            <p:ph type="sldImg" idx="2"/>
          </p:nvPr>
        </p:nvSpPr>
        <p:spPr>
          <a:xfrm>
            <a:off x="1131888" y="1143000"/>
            <a:ext cx="4594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F1B29-488F-4C4E-9C1F-3D5EF915494C}" type="slidenum">
              <a:rPr lang="en-US" smtClean="0"/>
              <a:t>‹#›</a:t>
            </a:fld>
            <a:endParaRPr lang="en-US"/>
          </a:p>
        </p:txBody>
      </p:sp>
    </p:spTree>
    <p:extLst>
      <p:ext uri="{BB962C8B-B14F-4D97-AF65-F5344CB8AC3E}">
        <p14:creationId xmlns:p14="http://schemas.microsoft.com/office/powerpoint/2010/main" val="112143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F1B29-488F-4C4E-9C1F-3D5EF915494C}" type="slidenum">
              <a:rPr lang="en-US" smtClean="0"/>
              <a:t>1</a:t>
            </a:fld>
            <a:endParaRPr lang="en-US"/>
          </a:p>
        </p:txBody>
      </p:sp>
    </p:spTree>
    <p:extLst>
      <p:ext uri="{BB962C8B-B14F-4D97-AF65-F5344CB8AC3E}">
        <p14:creationId xmlns:p14="http://schemas.microsoft.com/office/powerpoint/2010/main" val="222069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8429" y="10066261"/>
            <a:ext cx="41008856" cy="6945868"/>
          </a:xfrm>
          <a:prstGeom prst="rect">
            <a:avLst/>
          </a:prstGeo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7236857" y="18362296"/>
            <a:ext cx="33771999" cy="8281035"/>
          </a:xfrm>
          <a:prstGeom prst="rect">
            <a:avLst/>
          </a:prstGeo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2412286" y="30033756"/>
            <a:ext cx="11257333" cy="1725216"/>
          </a:xfrm>
          <a:prstGeom prst="rect">
            <a:avLst/>
          </a:prstGeom>
        </p:spPr>
        <p:txBody>
          <a:bodyPr/>
          <a:lstStyle/>
          <a:p>
            <a:fld id="{E4AC31E2-841C-489D-8746-15E1FE07E5DB}" type="datetimeFigureOut">
              <a:rPr lang="en-CA" smtClean="0"/>
              <a:t>05/08/2016</a:t>
            </a:fld>
            <a:endParaRPr lang="en-CA"/>
          </a:p>
        </p:txBody>
      </p:sp>
      <p:sp>
        <p:nvSpPr>
          <p:cNvPr id="5" name="Footer Placeholder 4"/>
          <p:cNvSpPr>
            <a:spLocks noGrp="1"/>
          </p:cNvSpPr>
          <p:nvPr>
            <p:ph type="ftr" sz="quarter" idx="11"/>
          </p:nvPr>
        </p:nvSpPr>
        <p:spPr>
          <a:xfrm>
            <a:off x="16483952" y="30033756"/>
            <a:ext cx="15277809" cy="1725216"/>
          </a:xfrm>
          <a:prstGeom prst="rect">
            <a:avLst/>
          </a:prstGeom>
        </p:spPr>
        <p:txBody>
          <a:bodyPr/>
          <a:lstStyle/>
          <a:p>
            <a:endParaRPr lang="en-CA" dirty="0"/>
          </a:p>
        </p:txBody>
      </p:sp>
      <p:sp>
        <p:nvSpPr>
          <p:cNvPr id="6" name="Slide Number Placeholder 5"/>
          <p:cNvSpPr>
            <a:spLocks noGrp="1"/>
          </p:cNvSpPr>
          <p:nvPr>
            <p:ph type="sldNum" sz="quarter" idx="12"/>
          </p:nvPr>
        </p:nvSpPr>
        <p:spPr>
          <a:xfrm>
            <a:off x="34576094" y="30033756"/>
            <a:ext cx="11257333" cy="1725216"/>
          </a:xfrm>
          <a:prstGeom prst="rect">
            <a:avLst/>
          </a:prstGeom>
        </p:spPr>
        <p:txBody>
          <a:bodyPr/>
          <a:lstStyle/>
          <a:p>
            <a:fld id="{814F7E1A-0356-4569-9AC6-1156243B0B83}" type="slidenum">
              <a:rPr lang="en-CA" smtClean="0"/>
              <a:t>‹#›</a:t>
            </a:fld>
            <a:endParaRPr lang="en-CA"/>
          </a:p>
        </p:txBody>
      </p:sp>
    </p:spTree>
    <p:extLst>
      <p:ext uri="{BB962C8B-B14F-4D97-AF65-F5344CB8AC3E}">
        <p14:creationId xmlns:p14="http://schemas.microsoft.com/office/powerpoint/2010/main" val="223625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432224" y="504281"/>
            <a:ext cx="47309256" cy="7272808"/>
          </a:xfrm>
          <a:prstGeom prst="rect">
            <a:avLst/>
          </a:prstGeom>
          <a:solidFill>
            <a:srgbClr val="207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48245713" cy="32404050"/>
          </a:xfrm>
          <a:prstGeom prst="rect">
            <a:avLst/>
          </a:prstGeom>
          <a:noFill/>
          <a:ln>
            <a:solidFill>
              <a:srgbClr val="2074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272" y="830549"/>
            <a:ext cx="6840760" cy="6536071"/>
          </a:xfrm>
          <a:prstGeom prst="rect">
            <a:avLst/>
          </a:prstGeom>
        </p:spPr>
      </p:pic>
    </p:spTree>
    <p:extLst>
      <p:ext uri="{BB962C8B-B14F-4D97-AF65-F5344CB8AC3E}">
        <p14:creationId xmlns:p14="http://schemas.microsoft.com/office/powerpoint/2010/main" val="157511525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chart" Target="../charts/chart2.xml"/><Relationship Id="rId2" Type="http://schemas.openxmlformats.org/officeDocument/2006/relationships/video" Target="../media/media1.wmv"/><Relationship Id="rId16" Type="http://schemas.openxmlformats.org/officeDocument/2006/relationships/chart" Target="../charts/chart1.xml"/><Relationship Id="rId1" Type="http://schemas.microsoft.com/office/2007/relationships/media" Target="../media/media1.wm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notesSlide" Target="../notesSlides/notesSlide1.xm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0"/>
          <p:cNvSpPr txBox="1">
            <a:spLocks noChangeArrowheads="1"/>
          </p:cNvSpPr>
          <p:nvPr/>
        </p:nvSpPr>
        <p:spPr bwMode="auto">
          <a:xfrm>
            <a:off x="563195" y="18218249"/>
            <a:ext cx="15467059" cy="13787636"/>
          </a:xfrm>
          <a:prstGeom prst="rect">
            <a:avLst/>
          </a:prstGeom>
          <a:solidFill>
            <a:schemeClr val="bg1"/>
          </a:solidFill>
          <a:ln w="12700">
            <a:solidFill>
              <a:srgbClr val="2074B7"/>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5500" b="1" dirty="0" smtClean="0">
                <a:solidFill>
                  <a:srgbClr val="2074B7"/>
                </a:solidFill>
                <a:latin typeface="+mn-lt"/>
              </a:rPr>
              <a:t>NEUROIMAGING DATA AND MRI CRITERIA</a:t>
            </a:r>
            <a:endParaRPr lang="en-GB" sz="5500" b="1" dirty="0" smtClean="0">
              <a:solidFill>
                <a:srgbClr val="2074B7"/>
              </a:solidFill>
              <a:latin typeface="+mn-lt"/>
            </a:endParaRPr>
          </a:p>
          <a:p>
            <a:pPr>
              <a:spcBef>
                <a:spcPct val="20000"/>
              </a:spcBef>
            </a:pPr>
            <a:endParaRPr lang="en-US" sz="3000" dirty="0">
              <a:solidFill>
                <a:srgbClr val="212D65"/>
              </a:solidFill>
              <a:latin typeface="+mn-lt"/>
            </a:endParaRPr>
          </a:p>
        </p:txBody>
      </p:sp>
      <p:sp>
        <p:nvSpPr>
          <p:cNvPr id="28" name="Text Box 40"/>
          <p:cNvSpPr txBox="1">
            <a:spLocks noChangeArrowheads="1"/>
          </p:cNvSpPr>
          <p:nvPr/>
        </p:nvSpPr>
        <p:spPr bwMode="auto">
          <a:xfrm>
            <a:off x="9339498" y="4967266"/>
            <a:ext cx="24952064" cy="252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30266" tIns="430266" rIns="430266" bIns="430266"/>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20000"/>
              </a:spcBef>
            </a:pPr>
            <a:r>
              <a:rPr lang="en-AU" sz="3500" b="1" dirty="0" smtClean="0">
                <a:solidFill>
                  <a:schemeClr val="bg1"/>
                </a:solidFill>
                <a:latin typeface="+mn-lt"/>
                <a:cs typeface="Times New Roman" panose="02020603050405020304" pitchFamily="18" charset="0"/>
              </a:rPr>
              <a:t>A. REUTOV </a:t>
            </a:r>
            <a:r>
              <a:rPr lang="en-AU" sz="3500" b="1" baseline="30000" dirty="0" smtClean="0">
                <a:solidFill>
                  <a:schemeClr val="bg1"/>
                </a:solidFill>
                <a:latin typeface="+mn-lt"/>
                <a:cs typeface="Times New Roman" panose="02020603050405020304" pitchFamily="18" charset="0"/>
              </a:rPr>
              <a:t>1</a:t>
            </a:r>
            <a:r>
              <a:rPr lang="en-AU" sz="3500" b="1" dirty="0" smtClean="0">
                <a:solidFill>
                  <a:schemeClr val="bg1"/>
                </a:solidFill>
                <a:latin typeface="+mn-lt"/>
                <a:cs typeface="Times New Roman" panose="02020603050405020304" pitchFamily="18" charset="0"/>
              </a:rPr>
              <a:t>, N. ARUTIUNOV </a:t>
            </a:r>
            <a:r>
              <a:rPr lang="en-AU" sz="3500" b="1" baseline="30000" dirty="0" smtClean="0">
                <a:solidFill>
                  <a:schemeClr val="bg1"/>
                </a:solidFill>
                <a:latin typeface="+mn-lt"/>
                <a:cs typeface="Times New Roman" panose="02020603050405020304" pitchFamily="18" charset="0"/>
              </a:rPr>
              <a:t>2</a:t>
            </a:r>
            <a:r>
              <a:rPr lang="en-AU" sz="3500" b="1" dirty="0" smtClean="0">
                <a:solidFill>
                  <a:schemeClr val="bg1"/>
                </a:solidFill>
                <a:latin typeface="+mn-lt"/>
                <a:cs typeface="Times New Roman" panose="02020603050405020304" pitchFamily="18" charset="0"/>
              </a:rPr>
              <a:t>, V. KARNA</a:t>
            </a:r>
            <a:r>
              <a:rPr lang="en-US" sz="3500" b="1" dirty="0" smtClean="0">
                <a:solidFill>
                  <a:schemeClr val="bg1"/>
                </a:solidFill>
                <a:latin typeface="+mn-lt"/>
                <a:cs typeface="Times New Roman" panose="02020603050405020304" pitchFamily="18" charset="0"/>
              </a:rPr>
              <a:t>UK</a:t>
            </a:r>
            <a:r>
              <a:rPr lang="en-AU" sz="3500" b="1" dirty="0" smtClean="0">
                <a:solidFill>
                  <a:schemeClr val="bg1"/>
                </a:solidFill>
                <a:latin typeface="+mn-lt"/>
                <a:cs typeface="Times New Roman" panose="02020603050405020304" pitchFamily="18" charset="0"/>
              </a:rPr>
              <a:t>HOV </a:t>
            </a:r>
            <a:r>
              <a:rPr lang="en-AU" sz="3500" b="1" baseline="30000" dirty="0" smtClean="0">
                <a:solidFill>
                  <a:schemeClr val="bg1"/>
                </a:solidFill>
                <a:latin typeface="+mn-lt"/>
                <a:cs typeface="Times New Roman" panose="02020603050405020304" pitchFamily="18" charset="0"/>
              </a:rPr>
              <a:t>2</a:t>
            </a:r>
          </a:p>
          <a:p>
            <a:pPr>
              <a:spcBef>
                <a:spcPct val="20000"/>
              </a:spcBef>
            </a:pPr>
            <a:r>
              <a:rPr lang="en-AU" sz="3200" dirty="0" smtClean="0">
                <a:solidFill>
                  <a:schemeClr val="bg1"/>
                </a:solidFill>
                <a:latin typeface="+mn-lt"/>
                <a:cs typeface="Times New Roman" panose="02020603050405020304" pitchFamily="18" charset="0"/>
              </a:rPr>
              <a:t>1 </a:t>
            </a:r>
            <a:r>
              <a:rPr lang="en-US" sz="3200" dirty="0" smtClean="0">
                <a:solidFill>
                  <a:schemeClr val="bg1"/>
                </a:solidFill>
                <a:latin typeface="+mn-lt"/>
                <a:cs typeface="Times New Roman" panose="02020603050405020304" pitchFamily="18" charset="0"/>
              </a:rPr>
              <a:t>Central </a:t>
            </a:r>
            <a:r>
              <a:rPr lang="en-US" sz="3200" dirty="0">
                <a:solidFill>
                  <a:schemeClr val="bg1"/>
                </a:solidFill>
                <a:latin typeface="+mn-lt"/>
                <a:cs typeface="Times New Roman" panose="02020603050405020304" pitchFamily="18" charset="0"/>
              </a:rPr>
              <a:t>clinical hospital with </a:t>
            </a:r>
            <a:r>
              <a:rPr lang="en-US" sz="3200" dirty="0" smtClean="0">
                <a:solidFill>
                  <a:schemeClr val="bg1"/>
                </a:solidFill>
                <a:latin typeface="+mn-lt"/>
                <a:cs typeface="Times New Roman" panose="02020603050405020304" pitchFamily="18" charset="0"/>
              </a:rPr>
              <a:t>outpatient health center </a:t>
            </a:r>
            <a:r>
              <a:rPr lang="en-US" sz="3200" dirty="0">
                <a:solidFill>
                  <a:schemeClr val="bg1"/>
                </a:solidFill>
                <a:latin typeface="+mn-lt"/>
                <a:cs typeface="Times New Roman" panose="02020603050405020304" pitchFamily="18" charset="0"/>
              </a:rPr>
              <a:t>of the Business </a:t>
            </a:r>
            <a:r>
              <a:rPr lang="en-US" sz="3200" dirty="0" smtClean="0">
                <a:solidFill>
                  <a:schemeClr val="bg1"/>
                </a:solidFill>
                <a:latin typeface="+mn-lt"/>
                <a:cs typeface="Times New Roman" panose="02020603050405020304" pitchFamily="18" charset="0"/>
              </a:rPr>
              <a:t>Administration for </a:t>
            </a:r>
            <a:r>
              <a:rPr lang="en-US" sz="3200" dirty="0">
                <a:solidFill>
                  <a:schemeClr val="bg1"/>
                </a:solidFill>
                <a:latin typeface="+mn-lt"/>
                <a:cs typeface="Times New Roman" panose="02020603050405020304" pitchFamily="18" charset="0"/>
              </a:rPr>
              <a:t>the President of the Russian </a:t>
            </a:r>
            <a:r>
              <a:rPr lang="en-US" sz="3200" dirty="0" smtClean="0">
                <a:solidFill>
                  <a:schemeClr val="bg1"/>
                </a:solidFill>
                <a:latin typeface="+mn-lt"/>
                <a:cs typeface="Times New Roman" panose="02020603050405020304" pitchFamily="18" charset="0"/>
              </a:rPr>
              <a:t>Federation</a:t>
            </a:r>
            <a:endParaRPr lang="en-AU" sz="3200" dirty="0">
              <a:solidFill>
                <a:schemeClr val="bg1"/>
              </a:solidFill>
              <a:latin typeface="+mn-lt"/>
              <a:cs typeface="Times New Roman" panose="02020603050405020304" pitchFamily="18" charset="0"/>
            </a:endParaRPr>
          </a:p>
          <a:p>
            <a:pPr>
              <a:spcBef>
                <a:spcPct val="20000"/>
              </a:spcBef>
            </a:pPr>
            <a:r>
              <a:rPr lang="en-AU" sz="3200" dirty="0" smtClean="0">
                <a:solidFill>
                  <a:schemeClr val="bg1"/>
                </a:solidFill>
                <a:latin typeface="+mn-lt"/>
                <a:cs typeface="Times New Roman" panose="02020603050405020304" pitchFamily="18" charset="0"/>
              </a:rPr>
              <a:t>2 </a:t>
            </a:r>
            <a:r>
              <a:rPr lang="en-AU" sz="3200" dirty="0" err="1" smtClean="0">
                <a:solidFill>
                  <a:schemeClr val="bg1"/>
                </a:solidFill>
                <a:latin typeface="+mn-lt"/>
                <a:cs typeface="Times New Roman" panose="02020603050405020304" pitchFamily="18" charset="0"/>
              </a:rPr>
              <a:t>Burdenko</a:t>
            </a:r>
            <a:r>
              <a:rPr lang="en-AU" sz="3200" dirty="0" smtClean="0">
                <a:solidFill>
                  <a:schemeClr val="bg1"/>
                </a:solidFill>
                <a:latin typeface="+mn-lt"/>
                <a:cs typeface="Times New Roman" panose="02020603050405020304" pitchFamily="18" charset="0"/>
              </a:rPr>
              <a:t> </a:t>
            </a:r>
            <a:r>
              <a:rPr lang="en-AU" sz="3200" dirty="0">
                <a:solidFill>
                  <a:schemeClr val="bg1"/>
                </a:solidFill>
                <a:latin typeface="+mn-lt"/>
                <a:cs typeface="Times New Roman" panose="02020603050405020304" pitchFamily="18" charset="0"/>
              </a:rPr>
              <a:t>n</a:t>
            </a:r>
            <a:r>
              <a:rPr lang="en-AU" sz="3200" dirty="0" smtClean="0">
                <a:solidFill>
                  <a:schemeClr val="bg1"/>
                </a:solidFill>
                <a:latin typeface="+mn-lt"/>
                <a:cs typeface="Times New Roman" panose="02020603050405020304" pitchFamily="18" charset="0"/>
              </a:rPr>
              <a:t>eurosurgery </a:t>
            </a:r>
            <a:r>
              <a:rPr lang="en-AU" sz="3200" dirty="0">
                <a:solidFill>
                  <a:schemeClr val="bg1"/>
                </a:solidFill>
                <a:latin typeface="+mn-lt"/>
                <a:cs typeface="Times New Roman" panose="02020603050405020304" pitchFamily="18" charset="0"/>
              </a:rPr>
              <a:t>i</a:t>
            </a:r>
            <a:r>
              <a:rPr lang="en-AU" sz="3200" dirty="0" smtClean="0">
                <a:solidFill>
                  <a:schemeClr val="bg1"/>
                </a:solidFill>
                <a:latin typeface="+mn-lt"/>
                <a:cs typeface="Times New Roman" panose="02020603050405020304" pitchFamily="18" charset="0"/>
              </a:rPr>
              <a:t>nstitute</a:t>
            </a:r>
            <a:endParaRPr lang="en-AU" sz="3200" dirty="0">
              <a:solidFill>
                <a:schemeClr val="bg1"/>
              </a:solidFill>
              <a:latin typeface="+mn-lt"/>
              <a:cs typeface="Times New Roman" panose="02020603050405020304" pitchFamily="18" charset="0"/>
            </a:endParaRPr>
          </a:p>
        </p:txBody>
      </p:sp>
      <p:sp>
        <p:nvSpPr>
          <p:cNvPr id="29" name="Rectangle 28"/>
          <p:cNvSpPr>
            <a:spLocks noChangeArrowheads="1"/>
          </p:cNvSpPr>
          <p:nvPr/>
        </p:nvSpPr>
        <p:spPr bwMode="auto">
          <a:xfrm>
            <a:off x="563195" y="8425161"/>
            <a:ext cx="15467059" cy="3455999"/>
          </a:xfrm>
          <a:prstGeom prst="rect">
            <a:avLst/>
          </a:prstGeom>
          <a:solidFill>
            <a:schemeClr val="bg1"/>
          </a:solidFill>
          <a:ln w="12700">
            <a:solidFill>
              <a:srgbClr val="2074B7"/>
            </a:solidFill>
          </a:ln>
          <a:effectLst/>
          <a:extLst/>
        </p:spPr>
        <p:txBody>
          <a:bodyPr lIns="375509" tIns="375509" rIns="375509" bIns="375509"/>
          <a:lstStyle/>
          <a:p>
            <a:pPr>
              <a:spcBef>
                <a:spcPct val="50000"/>
              </a:spcBef>
            </a:pPr>
            <a:r>
              <a:rPr lang="en-GB" sz="5500" b="1" dirty="0" smtClean="0">
                <a:solidFill>
                  <a:srgbClr val="2074B7"/>
                </a:solidFill>
              </a:rPr>
              <a:t>OBJECTIVES</a:t>
            </a:r>
            <a:endParaRPr lang="en-GB" sz="5500" b="1" cap="all" dirty="0">
              <a:solidFill>
                <a:srgbClr val="2074B7"/>
              </a:solidFill>
            </a:endParaRPr>
          </a:p>
          <a:p>
            <a:pPr defTabSz="952097" eaLnBrk="0" hangingPunct="0">
              <a:spcBef>
                <a:spcPct val="50000"/>
              </a:spcBef>
            </a:pPr>
            <a:r>
              <a:rPr lang="en-US" sz="3000" dirty="0">
                <a:solidFill>
                  <a:schemeClr val="tx2">
                    <a:lumMod val="75000"/>
                  </a:schemeClr>
                </a:solidFill>
                <a:latin typeface="Arial" charset="0"/>
              </a:rPr>
              <a:t>The aim of this study was to determine clinical effect and CSF values before and after posterior </a:t>
            </a:r>
            <a:r>
              <a:rPr lang="en-US" sz="3000" dirty="0" err="1">
                <a:solidFill>
                  <a:schemeClr val="tx2">
                    <a:lumMod val="75000"/>
                  </a:schemeClr>
                </a:solidFill>
                <a:latin typeface="Arial" charset="0"/>
              </a:rPr>
              <a:t>craniovertebral</a:t>
            </a:r>
            <a:r>
              <a:rPr lang="en-US" sz="3000" dirty="0">
                <a:solidFill>
                  <a:schemeClr val="tx2">
                    <a:lumMod val="75000"/>
                  </a:schemeClr>
                </a:solidFill>
                <a:latin typeface="Arial" charset="0"/>
              </a:rPr>
              <a:t> decompression with arachnoid sparing technique in adult CM patients by means of phase-contrast MRI data</a:t>
            </a:r>
            <a:r>
              <a:rPr lang="en-US" sz="3000" dirty="0" smtClean="0">
                <a:solidFill>
                  <a:schemeClr val="tx2">
                    <a:lumMod val="75000"/>
                  </a:schemeClr>
                </a:solidFill>
                <a:latin typeface="Arial" charset="0"/>
              </a:rPr>
              <a:t>.</a:t>
            </a:r>
            <a:endParaRPr lang="en-US" sz="3000" dirty="0">
              <a:solidFill>
                <a:schemeClr val="tx2">
                  <a:lumMod val="75000"/>
                </a:schemeClr>
              </a:solidFill>
              <a:latin typeface="Arial" charset="0"/>
            </a:endParaRPr>
          </a:p>
        </p:txBody>
      </p:sp>
      <p:sp>
        <p:nvSpPr>
          <p:cNvPr id="30" name="Rectangle 29"/>
          <p:cNvSpPr>
            <a:spLocks noChangeArrowheads="1"/>
          </p:cNvSpPr>
          <p:nvPr/>
        </p:nvSpPr>
        <p:spPr bwMode="auto">
          <a:xfrm>
            <a:off x="32216555" y="8425162"/>
            <a:ext cx="15385554" cy="14430131"/>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US" sz="5500" b="1" dirty="0" smtClean="0">
                <a:solidFill>
                  <a:srgbClr val="2074B7"/>
                </a:solidFill>
              </a:rPr>
              <a:t>CLINICAL RESPONSE (6 MONTH POST OP MRI)</a:t>
            </a:r>
            <a:endParaRPr lang="en-US" sz="5500" b="1" dirty="0" smtClean="0">
              <a:solidFill>
                <a:srgbClr val="2074B7"/>
              </a:solidFill>
            </a:endParaRPr>
          </a:p>
        </p:txBody>
      </p:sp>
      <p:sp>
        <p:nvSpPr>
          <p:cNvPr id="34" name="Text Box 10"/>
          <p:cNvSpPr txBox="1">
            <a:spLocks noChangeArrowheads="1"/>
          </p:cNvSpPr>
          <p:nvPr/>
        </p:nvSpPr>
        <p:spPr bwMode="auto">
          <a:xfrm>
            <a:off x="563195" y="12241585"/>
            <a:ext cx="15467059" cy="5616624"/>
          </a:xfrm>
          <a:prstGeom prst="rect">
            <a:avLst/>
          </a:prstGeom>
          <a:solidFill>
            <a:schemeClr val="bg1"/>
          </a:solidFill>
          <a:ln w="12700">
            <a:solidFill>
              <a:srgbClr val="2074B7"/>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GB" sz="5500" b="1" dirty="0" smtClean="0">
                <a:solidFill>
                  <a:srgbClr val="2074B7"/>
                </a:solidFill>
                <a:latin typeface="+mn-lt"/>
              </a:rPr>
              <a:t>MATERIALS AND METHODS</a:t>
            </a:r>
          </a:p>
          <a:p>
            <a:pPr>
              <a:spcBef>
                <a:spcPct val="20000"/>
              </a:spcBef>
            </a:pPr>
            <a:endParaRPr lang="en-US" sz="3000" dirty="0">
              <a:solidFill>
                <a:srgbClr val="212D65"/>
              </a:solidFill>
              <a:latin typeface="+mn-lt"/>
            </a:endParaRPr>
          </a:p>
        </p:txBody>
      </p:sp>
      <p:sp>
        <p:nvSpPr>
          <p:cNvPr id="35" name="Rectangle 28"/>
          <p:cNvSpPr>
            <a:spLocks noChangeArrowheads="1"/>
          </p:cNvSpPr>
          <p:nvPr/>
        </p:nvSpPr>
        <p:spPr bwMode="auto">
          <a:xfrm>
            <a:off x="32209621" y="23190402"/>
            <a:ext cx="15380994" cy="5613023"/>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US" sz="5500" b="1" dirty="0" smtClean="0">
                <a:solidFill>
                  <a:srgbClr val="2074B7"/>
                </a:solidFill>
              </a:rPr>
              <a:t>RESULTS AND CONCLUSION</a:t>
            </a:r>
          </a:p>
          <a:p>
            <a:pPr marL="457200" indent="-457200" algn="just">
              <a:buFont typeface="Arial" pitchFamily="34" charset="0"/>
              <a:buChar char="•"/>
            </a:pPr>
            <a:r>
              <a:rPr lang="en-US" sz="2700" dirty="0" smtClean="0">
                <a:solidFill>
                  <a:schemeClr val="tx2">
                    <a:lumMod val="75000"/>
                  </a:schemeClr>
                </a:solidFill>
                <a:latin typeface="Arial" pitchFamily="34" charset="0"/>
                <a:cs typeface="Arial" pitchFamily="34" charset="0"/>
              </a:rPr>
              <a:t>After </a:t>
            </a:r>
            <a:r>
              <a:rPr lang="en-US" sz="2700" dirty="0">
                <a:solidFill>
                  <a:schemeClr val="tx2">
                    <a:lumMod val="75000"/>
                  </a:schemeClr>
                </a:solidFill>
                <a:latin typeface="Arial" pitchFamily="34" charset="0"/>
                <a:cs typeface="Arial" pitchFamily="34" charset="0"/>
              </a:rPr>
              <a:t>surgery a good clinical outcome was achieved. Main CSF-flow values improved. We observed statistically significant correlation between post-surgical improvement (80%) and MRI data (92</a:t>
            </a:r>
            <a:r>
              <a:rPr lang="en-US" sz="2700" dirty="0" smtClean="0">
                <a:solidFill>
                  <a:schemeClr val="tx2">
                    <a:lumMod val="75000"/>
                  </a:schemeClr>
                </a:solidFill>
                <a:latin typeface="Arial" pitchFamily="34" charset="0"/>
                <a:cs typeface="Arial" pitchFamily="34" charset="0"/>
              </a:rPr>
              <a:t>%).</a:t>
            </a:r>
            <a:endParaRPr lang="en-US" sz="2700" dirty="0">
              <a:solidFill>
                <a:schemeClr val="tx2">
                  <a:lumMod val="75000"/>
                </a:schemeClr>
              </a:solidFill>
              <a:latin typeface="Arial" pitchFamily="34" charset="0"/>
              <a:cs typeface="Arial" pitchFamily="34" charset="0"/>
            </a:endParaRPr>
          </a:p>
          <a:p>
            <a:pPr marL="457200" indent="-457200" algn="just">
              <a:buFont typeface="Arial" pitchFamily="34" charset="0"/>
              <a:buChar char="•"/>
            </a:pPr>
            <a:r>
              <a:rPr lang="en-US" sz="2700" dirty="0" err="1">
                <a:solidFill>
                  <a:schemeClr val="tx2">
                    <a:lumMod val="75000"/>
                  </a:schemeClr>
                </a:solidFill>
                <a:latin typeface="Arial" pitchFamily="34" charset="0"/>
                <a:cs typeface="Arial" pitchFamily="34" charset="0"/>
              </a:rPr>
              <a:t>Craniovertebral</a:t>
            </a:r>
            <a:r>
              <a:rPr lang="en-US" sz="2700" dirty="0">
                <a:solidFill>
                  <a:schemeClr val="tx2">
                    <a:lumMod val="75000"/>
                  </a:schemeClr>
                </a:solidFill>
                <a:latin typeface="Arial" pitchFamily="34" charset="0"/>
                <a:cs typeface="Arial" pitchFamily="34" charset="0"/>
              </a:rPr>
              <a:t> decompression with autologous </a:t>
            </a:r>
            <a:r>
              <a:rPr lang="en-US" sz="2700" dirty="0" err="1">
                <a:solidFill>
                  <a:schemeClr val="tx2">
                    <a:lumMod val="75000"/>
                  </a:schemeClr>
                </a:solidFill>
                <a:latin typeface="Arial" pitchFamily="34" charset="0"/>
                <a:cs typeface="Arial" pitchFamily="34" charset="0"/>
              </a:rPr>
              <a:t>duroplasty</a:t>
            </a:r>
            <a:r>
              <a:rPr lang="en-US" sz="2700" dirty="0">
                <a:solidFill>
                  <a:schemeClr val="tx2">
                    <a:lumMod val="75000"/>
                  </a:schemeClr>
                </a:solidFill>
                <a:latin typeface="Arial" pitchFamily="34" charset="0"/>
                <a:cs typeface="Arial" pitchFamily="34" charset="0"/>
              </a:rPr>
              <a:t> without </a:t>
            </a:r>
            <a:r>
              <a:rPr lang="en-US" sz="2700" dirty="0" err="1">
                <a:solidFill>
                  <a:schemeClr val="tx2">
                    <a:lumMod val="75000"/>
                  </a:schemeClr>
                </a:solidFill>
                <a:latin typeface="Arial" pitchFamily="34" charset="0"/>
                <a:cs typeface="Arial" pitchFamily="34" charset="0"/>
              </a:rPr>
              <a:t>subarachnoidal</a:t>
            </a:r>
            <a:r>
              <a:rPr lang="en-US" sz="2700" dirty="0">
                <a:solidFill>
                  <a:schemeClr val="tx2">
                    <a:lumMod val="75000"/>
                  </a:schemeClr>
                </a:solidFill>
                <a:latin typeface="Arial" pitchFamily="34" charset="0"/>
                <a:cs typeface="Arial" pitchFamily="34" charset="0"/>
              </a:rPr>
              <a:t> manipulations is an appropriate treatment modality for symptomatic CM with minor possible complications. Cardiac gated phase-contrast MRI is a valuable method in determining the CSF disturbances in patients with CM which strongly correlate with clinical outcome</a:t>
            </a:r>
            <a:r>
              <a:rPr lang="en-US" sz="2700" dirty="0" smtClean="0">
                <a:solidFill>
                  <a:schemeClr val="tx2">
                    <a:lumMod val="75000"/>
                  </a:schemeClr>
                </a:solidFill>
                <a:latin typeface="Arial" pitchFamily="34" charset="0"/>
                <a:cs typeface="Arial" pitchFamily="34" charset="0"/>
              </a:rPr>
              <a:t>.</a:t>
            </a:r>
            <a:endParaRPr lang="en-US" sz="2700" dirty="0">
              <a:solidFill>
                <a:schemeClr val="tx2">
                  <a:lumMod val="75000"/>
                </a:schemeClr>
              </a:solidFill>
              <a:latin typeface="Arial" pitchFamily="34" charset="0"/>
              <a:cs typeface="Arial" pitchFamily="34" charset="0"/>
            </a:endParaRPr>
          </a:p>
          <a:p>
            <a:pPr marL="457200" indent="-457200" algn="just">
              <a:buFont typeface="Arial" pitchFamily="34" charset="0"/>
              <a:buChar char="•"/>
            </a:pPr>
            <a:r>
              <a:rPr lang="en-US" sz="2700" dirty="0">
                <a:solidFill>
                  <a:schemeClr val="tx2">
                    <a:lumMod val="75000"/>
                  </a:schemeClr>
                </a:solidFill>
                <a:latin typeface="Arial" pitchFamily="34" charset="0"/>
                <a:cs typeface="Arial" pitchFamily="34" charset="0"/>
              </a:rPr>
              <a:t>Results of the study confirm current trend for the use of less aggressive surgeries in majority of cases in symptomatic CM and were recommended as “Clinical guidelines for the surgical treatment of </a:t>
            </a:r>
            <a:r>
              <a:rPr lang="en-US" sz="2700" dirty="0" err="1">
                <a:solidFill>
                  <a:schemeClr val="tx2">
                    <a:lumMod val="75000"/>
                  </a:schemeClr>
                </a:solidFill>
                <a:latin typeface="Arial" pitchFamily="34" charset="0"/>
                <a:cs typeface="Arial" pitchFamily="34" charset="0"/>
              </a:rPr>
              <a:t>Chiari</a:t>
            </a:r>
            <a:r>
              <a:rPr lang="en-US" sz="2700" dirty="0">
                <a:solidFill>
                  <a:schemeClr val="tx2">
                    <a:lumMod val="75000"/>
                  </a:schemeClr>
                </a:solidFill>
                <a:latin typeface="Arial" pitchFamily="34" charset="0"/>
                <a:cs typeface="Arial" pitchFamily="34" charset="0"/>
              </a:rPr>
              <a:t> malformation in adults”</a:t>
            </a:r>
            <a:r>
              <a:rPr lang="ru-RU" sz="2700" dirty="0">
                <a:solidFill>
                  <a:schemeClr val="tx2">
                    <a:lumMod val="75000"/>
                  </a:schemeClr>
                </a:solidFill>
                <a:latin typeface="Arial" pitchFamily="34" charset="0"/>
                <a:cs typeface="Arial" pitchFamily="34" charset="0"/>
              </a:rPr>
              <a:t> </a:t>
            </a:r>
            <a:r>
              <a:rPr lang="en-US" sz="2700" dirty="0">
                <a:solidFill>
                  <a:schemeClr val="tx2">
                    <a:lumMod val="75000"/>
                  </a:schemeClr>
                </a:solidFill>
                <a:latin typeface="Arial" pitchFamily="34" charset="0"/>
                <a:cs typeface="Arial" pitchFamily="34" charset="0"/>
              </a:rPr>
              <a:t>in Russian Federation in 2015</a:t>
            </a:r>
            <a:r>
              <a:rPr lang="en-US" sz="2700" dirty="0" smtClean="0">
                <a:solidFill>
                  <a:schemeClr val="tx2">
                    <a:lumMod val="75000"/>
                  </a:schemeClr>
                </a:solidFill>
                <a:latin typeface="Arial" pitchFamily="34" charset="0"/>
                <a:cs typeface="Arial" pitchFamily="34" charset="0"/>
              </a:rPr>
              <a:t>.</a:t>
            </a:r>
            <a:endParaRPr lang="en-US" sz="2700" dirty="0">
              <a:solidFill>
                <a:schemeClr val="tx2">
                  <a:lumMod val="75000"/>
                </a:schemeClr>
              </a:solidFill>
              <a:latin typeface="Arial" pitchFamily="34" charset="0"/>
              <a:cs typeface="Arial" pitchFamily="34" charset="0"/>
            </a:endParaRPr>
          </a:p>
        </p:txBody>
      </p:sp>
      <p:sp>
        <p:nvSpPr>
          <p:cNvPr id="40" name="Text Box 2"/>
          <p:cNvSpPr txBox="1">
            <a:spLocks noChangeArrowheads="1"/>
          </p:cNvSpPr>
          <p:nvPr/>
        </p:nvSpPr>
        <p:spPr bwMode="auto">
          <a:xfrm>
            <a:off x="9101816" y="936329"/>
            <a:ext cx="26290066" cy="39309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r>
              <a:rPr lang="en-GB" sz="7200" b="1" dirty="0" err="1">
                <a:solidFill>
                  <a:schemeClr val="bg1"/>
                </a:solidFill>
                <a:latin typeface="Calibri"/>
                <a:cs typeface="Times New Roman" panose="02020603050405020304" pitchFamily="18" charset="0"/>
              </a:rPr>
              <a:t>Chiari</a:t>
            </a:r>
            <a:r>
              <a:rPr lang="en-GB" sz="7200" b="1" dirty="0">
                <a:solidFill>
                  <a:schemeClr val="bg1"/>
                </a:solidFill>
                <a:latin typeface="Calibri"/>
                <a:cs typeface="Times New Roman" panose="02020603050405020304" pitchFamily="18" charset="0"/>
              </a:rPr>
              <a:t> type I malformation (CM</a:t>
            </a:r>
            <a:r>
              <a:rPr lang="en-GB" sz="7200" b="1" dirty="0" smtClean="0">
                <a:solidFill>
                  <a:schemeClr val="bg1"/>
                </a:solidFill>
                <a:latin typeface="Calibri"/>
                <a:cs typeface="Times New Roman" panose="02020603050405020304" pitchFamily="18" charset="0"/>
              </a:rPr>
              <a:t>):</a:t>
            </a:r>
            <a:r>
              <a:rPr lang="ru-RU" sz="7200" b="1" dirty="0" smtClean="0">
                <a:solidFill>
                  <a:schemeClr val="bg1"/>
                </a:solidFill>
                <a:latin typeface="Calibri"/>
                <a:cs typeface="Times New Roman" panose="02020603050405020304" pitchFamily="18" charset="0"/>
              </a:rPr>
              <a:t> </a:t>
            </a:r>
            <a:r>
              <a:rPr lang="en-GB" sz="7200" b="1" dirty="0" smtClean="0">
                <a:solidFill>
                  <a:schemeClr val="bg1"/>
                </a:solidFill>
                <a:latin typeface="Calibri"/>
                <a:cs typeface="Times New Roman" panose="02020603050405020304" pitchFamily="18" charset="0"/>
              </a:rPr>
              <a:t>Analysis </a:t>
            </a:r>
            <a:r>
              <a:rPr lang="en-GB" sz="7200" b="1" dirty="0">
                <a:solidFill>
                  <a:schemeClr val="bg1"/>
                </a:solidFill>
                <a:latin typeface="Calibri"/>
                <a:cs typeface="Times New Roman" panose="02020603050405020304" pitchFamily="18" charset="0"/>
              </a:rPr>
              <a:t>of outcome after </a:t>
            </a:r>
            <a:r>
              <a:rPr lang="en-GB" sz="7200" b="1" dirty="0" err="1">
                <a:solidFill>
                  <a:schemeClr val="bg1"/>
                </a:solidFill>
                <a:latin typeface="Calibri"/>
                <a:cs typeface="Times New Roman" panose="02020603050405020304" pitchFamily="18" charset="0"/>
              </a:rPr>
              <a:t>craniovertebral</a:t>
            </a:r>
            <a:r>
              <a:rPr lang="en-GB" sz="7200" b="1" dirty="0">
                <a:solidFill>
                  <a:schemeClr val="bg1"/>
                </a:solidFill>
                <a:latin typeface="Calibri"/>
                <a:cs typeface="Times New Roman" panose="02020603050405020304" pitchFamily="18" charset="0"/>
              </a:rPr>
              <a:t> decompression with arachnoid sparing technique using Cardiac Gated Phase-Contrast MRI</a:t>
            </a:r>
            <a:endParaRPr lang="en-AU" sz="7200" dirty="0">
              <a:solidFill>
                <a:schemeClr val="bg1"/>
              </a:solidFill>
              <a:latin typeface="+mj-lt"/>
              <a:cs typeface="Times New Roman" panose="02020603050405020304" pitchFamily="18" charset="0"/>
            </a:endParaRPr>
          </a:p>
        </p:txBody>
      </p:sp>
      <p:sp>
        <p:nvSpPr>
          <p:cNvPr id="46" name="Rectangle 28"/>
          <p:cNvSpPr>
            <a:spLocks noChangeArrowheads="1"/>
          </p:cNvSpPr>
          <p:nvPr/>
        </p:nvSpPr>
        <p:spPr bwMode="auto">
          <a:xfrm>
            <a:off x="32209621" y="29067716"/>
            <a:ext cx="15380994" cy="2938169"/>
          </a:xfrm>
          <a:prstGeom prst="rect">
            <a:avLst/>
          </a:prstGeom>
          <a:solidFill>
            <a:schemeClr val="bg1"/>
          </a:solidFill>
          <a:ln w="12700">
            <a:solidFill>
              <a:srgbClr val="2074B7"/>
            </a:solidFill>
            <a:miter lim="800000"/>
            <a:headEnd/>
            <a:tailEnd/>
          </a:ln>
          <a:effectLst/>
          <a:extLst/>
        </p:spPr>
        <p:txBody>
          <a:bodyPr lIns="375509" tIns="375509" rIns="375509" bIns="375509"/>
          <a:lstStyle/>
          <a:p>
            <a:pPr defTabSz="952097" eaLnBrk="0" hangingPunct="0">
              <a:spcBef>
                <a:spcPct val="50000"/>
              </a:spcBef>
            </a:pPr>
            <a:r>
              <a:rPr lang="en-US" sz="5500" b="1" dirty="0" smtClean="0">
                <a:solidFill>
                  <a:srgbClr val="2074B7"/>
                </a:solidFill>
              </a:rPr>
              <a:t>CONTACT INFORMATION</a:t>
            </a:r>
          </a:p>
          <a:p>
            <a:r>
              <a:rPr lang="en-US" sz="3000" dirty="0" smtClean="0">
                <a:solidFill>
                  <a:srgbClr val="212D65"/>
                </a:solidFill>
                <a:cs typeface="Arial" charset="0"/>
              </a:rPr>
              <a:t>Contact</a:t>
            </a:r>
            <a:r>
              <a:rPr lang="en-US" sz="3000" dirty="0">
                <a:solidFill>
                  <a:srgbClr val="212D65"/>
                </a:solidFill>
                <a:cs typeface="Arial" charset="0"/>
              </a:rPr>
              <a:t>: </a:t>
            </a:r>
            <a:r>
              <a:rPr lang="en-US" sz="3000" b="1" dirty="0">
                <a:solidFill>
                  <a:srgbClr val="212D65"/>
                </a:solidFill>
                <a:cs typeface="Arial" charset="0"/>
              </a:rPr>
              <a:t>Dr. </a:t>
            </a:r>
            <a:r>
              <a:rPr lang="en-US" sz="3000" b="1" dirty="0" err="1">
                <a:solidFill>
                  <a:srgbClr val="212D65"/>
                </a:solidFill>
                <a:cs typeface="Arial" charset="0"/>
              </a:rPr>
              <a:t>Andrey</a:t>
            </a:r>
            <a:r>
              <a:rPr lang="en-US" sz="3000" b="1" dirty="0">
                <a:solidFill>
                  <a:srgbClr val="212D65"/>
                </a:solidFill>
                <a:cs typeface="Arial" charset="0"/>
              </a:rPr>
              <a:t> </a:t>
            </a:r>
            <a:r>
              <a:rPr lang="en-US" sz="3000" b="1" dirty="0" err="1" smtClean="0">
                <a:solidFill>
                  <a:srgbClr val="212D65"/>
                </a:solidFill>
                <a:cs typeface="Arial" charset="0"/>
              </a:rPr>
              <a:t>Reutov</a:t>
            </a:r>
            <a:r>
              <a:rPr lang="en-US" sz="3000" dirty="0" smtClean="0">
                <a:solidFill>
                  <a:srgbClr val="212D65"/>
                </a:solidFill>
                <a:cs typeface="Arial" charset="0"/>
              </a:rPr>
              <a:t>. FSBI </a:t>
            </a:r>
            <a:r>
              <a:rPr lang="en-US" sz="3000" dirty="0">
                <a:solidFill>
                  <a:srgbClr val="212D65"/>
                </a:solidFill>
                <a:cs typeface="Arial" charset="0"/>
              </a:rPr>
              <a:t>“Central clinical hospital with </a:t>
            </a:r>
            <a:r>
              <a:rPr lang="en-US" sz="3000" dirty="0" smtClean="0">
                <a:solidFill>
                  <a:srgbClr val="212D65"/>
                </a:solidFill>
                <a:cs typeface="Arial" charset="0"/>
              </a:rPr>
              <a:t>outpatient health center”</a:t>
            </a:r>
            <a:br>
              <a:rPr lang="en-US" sz="3000" dirty="0" smtClean="0">
                <a:solidFill>
                  <a:srgbClr val="212D65"/>
                </a:solidFill>
                <a:cs typeface="Arial" charset="0"/>
              </a:rPr>
            </a:br>
            <a:r>
              <a:rPr lang="en-US" sz="3000" dirty="0" smtClean="0">
                <a:solidFill>
                  <a:srgbClr val="212D65"/>
                </a:solidFill>
                <a:cs typeface="Arial" charset="0"/>
              </a:rPr>
              <a:t>of </a:t>
            </a:r>
            <a:r>
              <a:rPr lang="en-US" sz="3000" dirty="0">
                <a:solidFill>
                  <a:srgbClr val="212D65"/>
                </a:solidFill>
                <a:cs typeface="Arial" charset="0"/>
              </a:rPr>
              <a:t>the Business </a:t>
            </a:r>
            <a:r>
              <a:rPr lang="en-US" sz="3000" dirty="0" smtClean="0">
                <a:solidFill>
                  <a:srgbClr val="212D65"/>
                </a:solidFill>
                <a:cs typeface="Arial" charset="0"/>
              </a:rPr>
              <a:t>Administration for </a:t>
            </a:r>
            <a:r>
              <a:rPr lang="en-US" sz="3000" dirty="0">
                <a:solidFill>
                  <a:srgbClr val="212D65"/>
                </a:solidFill>
                <a:cs typeface="Arial" charset="0"/>
              </a:rPr>
              <a:t>the President of the Russian </a:t>
            </a:r>
            <a:r>
              <a:rPr lang="en-US" sz="3000" dirty="0" smtClean="0">
                <a:solidFill>
                  <a:srgbClr val="212D65"/>
                </a:solidFill>
                <a:cs typeface="Arial" charset="0"/>
              </a:rPr>
              <a:t>Federation. 121359</a:t>
            </a:r>
            <a:r>
              <a:rPr lang="en-US" sz="3000" dirty="0">
                <a:solidFill>
                  <a:srgbClr val="212D65"/>
                </a:solidFill>
                <a:cs typeface="Arial" charset="0"/>
              </a:rPr>
              <a:t>, </a:t>
            </a:r>
            <a:r>
              <a:rPr lang="en-US" sz="3000" dirty="0" err="1">
                <a:solidFill>
                  <a:srgbClr val="212D65"/>
                </a:solidFill>
                <a:cs typeface="Arial" charset="0"/>
              </a:rPr>
              <a:t>Marshala</a:t>
            </a:r>
            <a:r>
              <a:rPr lang="en-US" sz="3000" dirty="0">
                <a:solidFill>
                  <a:srgbClr val="212D65"/>
                </a:solidFill>
                <a:cs typeface="Arial" charset="0"/>
              </a:rPr>
              <a:t> Timoshenko str. 15, </a:t>
            </a:r>
            <a:r>
              <a:rPr lang="en-US" sz="3000" dirty="0" smtClean="0">
                <a:solidFill>
                  <a:srgbClr val="212D65"/>
                </a:solidFill>
                <a:cs typeface="Arial" charset="0"/>
              </a:rPr>
              <a:t>Moscow.  email</a:t>
            </a:r>
            <a:r>
              <a:rPr lang="en-US" sz="3000" dirty="0">
                <a:solidFill>
                  <a:srgbClr val="212D65"/>
                </a:solidFill>
                <a:cs typeface="Arial" charset="0"/>
              </a:rPr>
              <a:t>: </a:t>
            </a:r>
            <a:r>
              <a:rPr lang="en-US" sz="3000" b="1" dirty="0" smtClean="0">
                <a:solidFill>
                  <a:srgbClr val="212D65"/>
                </a:solidFill>
                <a:cs typeface="Arial" charset="0"/>
              </a:rPr>
              <a:t>reutov@centerneuro.ru</a:t>
            </a:r>
            <a:r>
              <a:rPr lang="en-US" sz="3000" dirty="0" smtClean="0">
                <a:solidFill>
                  <a:srgbClr val="212D65"/>
                </a:solidFill>
                <a:cs typeface="Arial" charset="0"/>
              </a:rPr>
              <a:t>, website</a:t>
            </a:r>
            <a:r>
              <a:rPr lang="en-US" sz="3000" dirty="0">
                <a:solidFill>
                  <a:srgbClr val="212D65"/>
                </a:solidFill>
                <a:cs typeface="Arial" charset="0"/>
              </a:rPr>
              <a:t>: </a:t>
            </a:r>
            <a:r>
              <a:rPr lang="en-US" sz="3000" b="1" dirty="0">
                <a:solidFill>
                  <a:srgbClr val="212D65"/>
                </a:solidFill>
                <a:cs typeface="Arial" charset="0"/>
              </a:rPr>
              <a:t>centerneuro.ru</a:t>
            </a:r>
          </a:p>
        </p:txBody>
      </p:sp>
      <p:sp>
        <p:nvSpPr>
          <p:cNvPr id="16" name="Прямоугольник 15"/>
          <p:cNvSpPr/>
          <p:nvPr/>
        </p:nvSpPr>
        <p:spPr>
          <a:xfrm>
            <a:off x="35502269" y="1253595"/>
            <a:ext cx="5292894" cy="529289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1402036" y="1253595"/>
            <a:ext cx="5292894" cy="529289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2" descr="G:\Photo\Логотипы\ЦКБ\logo-с-градиентом.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13533" y="2070118"/>
            <a:ext cx="3528596" cy="239217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6694631" y="4666713"/>
            <a:ext cx="2908167" cy="1200329"/>
          </a:xfrm>
          <a:prstGeom prst="rect">
            <a:avLst/>
          </a:prstGeom>
          <a:noFill/>
        </p:spPr>
        <p:txBody>
          <a:bodyPr wrap="none" rtlCol="0">
            <a:spAutoFit/>
          </a:bodyPr>
          <a:lstStyle/>
          <a:p>
            <a:pPr algn="ctr"/>
            <a:r>
              <a:rPr lang="en-US" sz="3600" dirty="0" smtClean="0">
                <a:solidFill>
                  <a:schemeClr val="tx1">
                    <a:lumMod val="65000"/>
                    <a:lumOff val="35000"/>
                  </a:schemeClr>
                </a:solidFill>
              </a:rPr>
              <a:t>Central clinical</a:t>
            </a:r>
          </a:p>
          <a:p>
            <a:pPr algn="ctr"/>
            <a:r>
              <a:rPr lang="en-US" sz="3600" dirty="0" smtClean="0">
                <a:solidFill>
                  <a:schemeClr val="tx1">
                    <a:lumMod val="65000"/>
                    <a:lumOff val="35000"/>
                  </a:schemeClr>
                </a:solidFill>
              </a:rPr>
              <a:t>hospital</a:t>
            </a:r>
            <a:endParaRPr lang="ru-RU" sz="3600" dirty="0">
              <a:solidFill>
                <a:schemeClr val="tx1">
                  <a:lumMod val="65000"/>
                  <a:lumOff val="35000"/>
                </a:schemeClr>
              </a:solidFill>
            </a:endParaRPr>
          </a:p>
        </p:txBody>
      </p:sp>
      <p:pic>
        <p:nvPicPr>
          <p:cNvPr id="20" name="Picture 2" descr="G:\Photo\Логотипы\НИИ Бурденко\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88149" y="2320637"/>
            <a:ext cx="3920662" cy="190693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1874564" y="4666713"/>
            <a:ext cx="4347857" cy="1200329"/>
          </a:xfrm>
          <a:prstGeom prst="rect">
            <a:avLst/>
          </a:prstGeom>
          <a:noFill/>
        </p:spPr>
        <p:txBody>
          <a:bodyPr wrap="none" rtlCol="0">
            <a:spAutoFit/>
          </a:bodyPr>
          <a:lstStyle/>
          <a:p>
            <a:pPr algn="ctr"/>
            <a:r>
              <a:rPr lang="en-US" sz="3600" dirty="0" err="1" smtClean="0">
                <a:solidFill>
                  <a:schemeClr val="tx1">
                    <a:lumMod val="65000"/>
                    <a:lumOff val="35000"/>
                  </a:schemeClr>
                </a:solidFill>
              </a:rPr>
              <a:t>Burdenko</a:t>
            </a:r>
            <a:endParaRPr lang="en-US" sz="3600" dirty="0">
              <a:solidFill>
                <a:schemeClr val="tx1">
                  <a:lumMod val="65000"/>
                  <a:lumOff val="35000"/>
                </a:schemeClr>
              </a:solidFill>
            </a:endParaRPr>
          </a:p>
          <a:p>
            <a:pPr algn="ctr"/>
            <a:r>
              <a:rPr lang="en-US" sz="3600" dirty="0" smtClean="0">
                <a:solidFill>
                  <a:schemeClr val="tx1">
                    <a:lumMod val="65000"/>
                    <a:lumOff val="35000"/>
                  </a:schemeClr>
                </a:solidFill>
              </a:rPr>
              <a:t>neurosurgery institute</a:t>
            </a:r>
            <a:endParaRPr lang="ru-RU" sz="3600" dirty="0">
              <a:solidFill>
                <a:schemeClr val="tx1">
                  <a:lumMod val="65000"/>
                  <a:lumOff val="35000"/>
                </a:schemeClr>
              </a:solidFill>
            </a:endParaRPr>
          </a:p>
        </p:txBody>
      </p:sp>
      <p:sp>
        <p:nvSpPr>
          <p:cNvPr id="2" name="TextBox 1"/>
          <p:cNvSpPr txBox="1"/>
          <p:nvPr/>
        </p:nvSpPr>
        <p:spPr>
          <a:xfrm>
            <a:off x="936280" y="13609737"/>
            <a:ext cx="8712968" cy="3785652"/>
          </a:xfrm>
          <a:prstGeom prst="rect">
            <a:avLst/>
          </a:prstGeom>
          <a:noFill/>
        </p:spPr>
        <p:txBody>
          <a:bodyPr wrap="square" rtlCol="0">
            <a:spAutoFit/>
          </a:bodyPr>
          <a:lstStyle/>
          <a:p>
            <a:pPr algn="just" fontAlgn="base">
              <a:spcBef>
                <a:spcPct val="0"/>
              </a:spcBef>
              <a:spcAft>
                <a:spcPct val="0"/>
              </a:spcAft>
            </a:pPr>
            <a:r>
              <a:rPr lang="en-US" sz="3000" dirty="0">
                <a:solidFill>
                  <a:schemeClr val="tx2">
                    <a:lumMod val="75000"/>
                  </a:schemeClr>
                </a:solidFill>
                <a:latin typeface="Arial" pitchFamily="34" charset="0"/>
                <a:cs typeface="Arial" pitchFamily="34" charset="0"/>
              </a:rPr>
              <a:t>100 CM consecutive patients were enrolled in the </a:t>
            </a:r>
            <a:r>
              <a:rPr lang="en-US" sz="3000" dirty="0" smtClean="0">
                <a:solidFill>
                  <a:schemeClr val="tx2">
                    <a:lumMod val="75000"/>
                  </a:schemeClr>
                </a:solidFill>
                <a:latin typeface="Arial" pitchFamily="34" charset="0"/>
                <a:cs typeface="Arial" pitchFamily="34" charset="0"/>
              </a:rPr>
              <a:t>study. In </a:t>
            </a:r>
            <a:r>
              <a:rPr lang="en-US" sz="3000" dirty="0">
                <a:solidFill>
                  <a:schemeClr val="tx2">
                    <a:lumMod val="75000"/>
                  </a:schemeClr>
                </a:solidFill>
                <a:latin typeface="Arial" pitchFamily="34" charset="0"/>
                <a:cs typeface="Arial" pitchFamily="34" charset="0"/>
              </a:rPr>
              <a:t>86 patients the uniform posterior </a:t>
            </a:r>
            <a:r>
              <a:rPr lang="en-US" sz="3000" dirty="0" err="1">
                <a:solidFill>
                  <a:schemeClr val="tx2">
                    <a:lumMod val="75000"/>
                  </a:schemeClr>
                </a:solidFill>
                <a:latin typeface="Arial" pitchFamily="34" charset="0"/>
                <a:cs typeface="Arial" pitchFamily="34" charset="0"/>
              </a:rPr>
              <a:t>craniovertebral</a:t>
            </a:r>
            <a:r>
              <a:rPr lang="en-US" sz="3000" dirty="0">
                <a:solidFill>
                  <a:schemeClr val="tx2">
                    <a:lumMod val="75000"/>
                  </a:schemeClr>
                </a:solidFill>
                <a:latin typeface="Arial" pitchFamily="34" charset="0"/>
                <a:cs typeface="Arial" pitchFamily="34" charset="0"/>
              </a:rPr>
              <a:t> decompression (CVD) consisted of a </a:t>
            </a:r>
            <a:r>
              <a:rPr lang="en-US" sz="3000" dirty="0" err="1">
                <a:solidFill>
                  <a:schemeClr val="tx2">
                    <a:lumMod val="75000"/>
                  </a:schemeClr>
                </a:solidFill>
                <a:latin typeface="Arial" pitchFamily="34" charset="0"/>
                <a:cs typeface="Arial" pitchFamily="34" charset="0"/>
              </a:rPr>
              <a:t>suboccipital</a:t>
            </a:r>
            <a:r>
              <a:rPr lang="en-US" sz="3000" dirty="0">
                <a:solidFill>
                  <a:schemeClr val="tx2">
                    <a:lumMod val="75000"/>
                  </a:schemeClr>
                </a:solidFill>
                <a:latin typeface="Arial" pitchFamily="34" charset="0"/>
                <a:cs typeface="Arial" pitchFamily="34" charset="0"/>
              </a:rPr>
              <a:t> </a:t>
            </a:r>
            <a:r>
              <a:rPr lang="en-US" sz="3000" dirty="0" err="1">
                <a:solidFill>
                  <a:schemeClr val="tx2">
                    <a:lumMod val="75000"/>
                  </a:schemeClr>
                </a:solidFill>
                <a:latin typeface="Arial" pitchFamily="34" charset="0"/>
                <a:cs typeface="Arial" pitchFamily="34" charset="0"/>
              </a:rPr>
              <a:t>craniectomy</a:t>
            </a:r>
            <a:r>
              <a:rPr lang="en-US" sz="3000" dirty="0">
                <a:solidFill>
                  <a:schemeClr val="tx2">
                    <a:lumMod val="75000"/>
                  </a:schemeClr>
                </a:solidFill>
                <a:latin typeface="Arial" pitchFamily="34" charset="0"/>
                <a:cs typeface="Arial" pitchFamily="34" charset="0"/>
              </a:rPr>
              <a:t>, a C1 laminectomy and </a:t>
            </a:r>
            <a:r>
              <a:rPr lang="en-US" sz="3000" dirty="0" err="1">
                <a:solidFill>
                  <a:schemeClr val="tx2">
                    <a:lumMod val="75000"/>
                  </a:schemeClr>
                </a:solidFill>
                <a:latin typeface="Arial" pitchFamily="34" charset="0"/>
                <a:cs typeface="Arial" pitchFamily="34" charset="0"/>
              </a:rPr>
              <a:t>duroplasty</a:t>
            </a:r>
            <a:r>
              <a:rPr lang="en-US" sz="3000" dirty="0">
                <a:solidFill>
                  <a:schemeClr val="tx2">
                    <a:lumMod val="75000"/>
                  </a:schemeClr>
                </a:solidFill>
                <a:latin typeface="Arial" pitchFamily="34" charset="0"/>
                <a:cs typeface="Arial" pitchFamily="34" charset="0"/>
              </a:rPr>
              <a:t> with arachnoid sparing was used</a:t>
            </a:r>
            <a:r>
              <a:rPr lang="en-US" sz="3000" dirty="0" smtClean="0">
                <a:solidFill>
                  <a:schemeClr val="tx2">
                    <a:lumMod val="75000"/>
                  </a:schemeClr>
                </a:solidFill>
                <a:latin typeface="Arial" pitchFamily="34" charset="0"/>
                <a:cs typeface="Arial" pitchFamily="34" charset="0"/>
              </a:rPr>
              <a:t>. The </a:t>
            </a:r>
            <a:r>
              <a:rPr lang="en-US" sz="3000" dirty="0">
                <a:solidFill>
                  <a:schemeClr val="tx2">
                    <a:lumMod val="75000"/>
                  </a:schemeClr>
                </a:solidFill>
                <a:latin typeface="Arial" pitchFamily="34" charset="0"/>
                <a:cs typeface="Arial" pitchFamily="34" charset="0"/>
              </a:rPr>
              <a:t>rest of patients underwent various surgical procedures like ETV, VPS or combination with CVD</a:t>
            </a:r>
            <a:r>
              <a:rPr lang="ru-RU" sz="3000" dirty="0" smtClean="0">
                <a:solidFill>
                  <a:schemeClr val="tx2">
                    <a:lumMod val="75000"/>
                  </a:schemeClr>
                </a:solidFill>
                <a:latin typeface="Arial" pitchFamily="34" charset="0"/>
                <a:cs typeface="Arial" pitchFamily="34" charset="0"/>
              </a:rPr>
              <a:t>.</a:t>
            </a:r>
            <a:r>
              <a:rPr lang="en-US" sz="3000" dirty="0" smtClean="0">
                <a:solidFill>
                  <a:schemeClr val="tx2">
                    <a:lumMod val="75000"/>
                  </a:schemeClr>
                </a:solidFill>
                <a:latin typeface="Arial" pitchFamily="34" charset="0"/>
                <a:cs typeface="Arial" pitchFamily="34" charset="0"/>
              </a:rPr>
              <a:t> These </a:t>
            </a:r>
            <a:r>
              <a:rPr lang="en-US" sz="3000" dirty="0">
                <a:solidFill>
                  <a:schemeClr val="tx2">
                    <a:lumMod val="75000"/>
                  </a:schemeClr>
                </a:solidFill>
                <a:latin typeface="Arial" pitchFamily="34" charset="0"/>
                <a:cs typeface="Arial" pitchFamily="34" charset="0"/>
              </a:rPr>
              <a:t>patients were excluded from analysis</a:t>
            </a:r>
            <a:r>
              <a:rPr lang="en-US" sz="3000" dirty="0" smtClean="0">
                <a:solidFill>
                  <a:schemeClr val="tx2">
                    <a:lumMod val="75000"/>
                  </a:schemeClr>
                </a:solidFill>
                <a:latin typeface="Arial" pitchFamily="34" charset="0"/>
                <a:cs typeface="Arial" pitchFamily="34" charset="0"/>
              </a:rPr>
              <a:t>.</a:t>
            </a:r>
            <a:endParaRPr lang="en-US" altLang="ru-RU" sz="3000" dirty="0">
              <a:solidFill>
                <a:schemeClr val="tx2">
                  <a:lumMod val="75000"/>
                </a:schemeClr>
              </a:solidFill>
              <a:latin typeface="Arial" pitchFamily="34" charset="0"/>
              <a:ea typeface="Times New Roman" pitchFamily="18" charset="0"/>
              <a:cs typeface="Arial" pitchFamily="34" charset="0"/>
            </a:endParaRPr>
          </a:p>
        </p:txBody>
      </p:sp>
      <p:pic>
        <p:nvPicPr>
          <p:cNvPr id="22" name="Video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475614" y="13609737"/>
            <a:ext cx="4997030" cy="3664488"/>
          </a:xfrm>
          <a:prstGeom prst="rect">
            <a:avLst/>
          </a:prstGeom>
          <a:effectLst/>
        </p:spPr>
      </p:pic>
      <p:sp>
        <p:nvSpPr>
          <p:cNvPr id="23" name="TextBox 22"/>
          <p:cNvSpPr txBox="1"/>
          <p:nvPr/>
        </p:nvSpPr>
        <p:spPr>
          <a:xfrm>
            <a:off x="13835321" y="13105681"/>
            <a:ext cx="1651413" cy="400110"/>
          </a:xfrm>
          <a:prstGeom prst="rect">
            <a:avLst/>
          </a:prstGeom>
          <a:noFill/>
        </p:spPr>
        <p:txBody>
          <a:bodyPr wrap="none" rtlCol="0">
            <a:spAutoFit/>
          </a:bodyPr>
          <a:lstStyle/>
          <a:p>
            <a:pPr algn="r"/>
            <a:r>
              <a:rPr lang="en-US" sz="2000" i="1" dirty="0" smtClean="0">
                <a:solidFill>
                  <a:schemeClr val="bg1">
                    <a:lumMod val="50000"/>
                  </a:schemeClr>
                </a:solidFill>
                <a:latin typeface="Arial" pitchFamily="34" charset="0"/>
                <a:cs typeface="Arial" pitchFamily="34" charset="0"/>
              </a:rPr>
              <a:t>Intra-op view</a:t>
            </a:r>
            <a:endParaRPr lang="ru-RU" sz="2000" i="1" dirty="0">
              <a:solidFill>
                <a:schemeClr val="bg1">
                  <a:lumMod val="50000"/>
                </a:schemeClr>
              </a:solidFill>
              <a:latin typeface="Arial" pitchFamily="34" charset="0"/>
              <a:cs typeface="Arial" pitchFamily="34" charset="0"/>
            </a:endParaRPr>
          </a:p>
        </p:txBody>
      </p:sp>
      <p:sp>
        <p:nvSpPr>
          <p:cNvPr id="26" name="TextBox 25"/>
          <p:cNvSpPr txBox="1"/>
          <p:nvPr/>
        </p:nvSpPr>
        <p:spPr>
          <a:xfrm>
            <a:off x="936280" y="19586401"/>
            <a:ext cx="5976664" cy="12095619"/>
          </a:xfrm>
          <a:prstGeom prst="rect">
            <a:avLst/>
          </a:prstGeom>
          <a:noFill/>
        </p:spPr>
        <p:txBody>
          <a:bodyPr wrap="square" rtlCol="0">
            <a:spAutoFit/>
          </a:bodyPr>
          <a:lstStyle/>
          <a:p>
            <a:pPr algn="just" fontAlgn="base">
              <a:spcBef>
                <a:spcPct val="0"/>
              </a:spcBef>
              <a:spcAft>
                <a:spcPct val="0"/>
              </a:spcAft>
            </a:pPr>
            <a:r>
              <a:rPr lang="en-US" sz="3000" dirty="0">
                <a:solidFill>
                  <a:schemeClr val="tx2">
                    <a:lumMod val="75000"/>
                  </a:schemeClr>
                </a:solidFill>
                <a:latin typeface="Arial" pitchFamily="34" charset="0"/>
                <a:cs typeface="Arial" pitchFamily="34" charset="0"/>
              </a:rPr>
              <a:t>All MRI examinations were performed using </a:t>
            </a:r>
            <a:r>
              <a:rPr lang="en-US" sz="3000" dirty="0" err="1">
                <a:solidFill>
                  <a:schemeClr val="tx2">
                    <a:lumMod val="75000"/>
                  </a:schemeClr>
                </a:solidFill>
                <a:latin typeface="Arial" pitchFamily="34" charset="0"/>
                <a:cs typeface="Arial" pitchFamily="34" charset="0"/>
              </a:rPr>
              <a:t>Signa</a:t>
            </a:r>
            <a:r>
              <a:rPr lang="en-US" sz="3000" dirty="0">
                <a:solidFill>
                  <a:schemeClr val="tx2">
                    <a:lumMod val="75000"/>
                  </a:schemeClr>
                </a:solidFill>
                <a:latin typeface="Arial" pitchFamily="34" charset="0"/>
                <a:cs typeface="Arial" pitchFamily="34" charset="0"/>
              </a:rPr>
              <a:t> 1.5 Tesla scanners with standard sequences (sagittal T1WI, axial T1WI, axial T2WI). </a:t>
            </a:r>
            <a:r>
              <a:rPr lang="en-US" sz="3000" dirty="0" err="1">
                <a:solidFill>
                  <a:schemeClr val="tx2">
                    <a:lumMod val="75000"/>
                  </a:schemeClr>
                </a:solidFill>
                <a:latin typeface="Arial" pitchFamily="34" charset="0"/>
                <a:cs typeface="Arial" pitchFamily="34" charset="0"/>
              </a:rPr>
              <a:t>Syringomyelia</a:t>
            </a:r>
            <a:r>
              <a:rPr lang="en-US" sz="3000" dirty="0">
                <a:solidFill>
                  <a:schemeClr val="tx2">
                    <a:lumMod val="75000"/>
                  </a:schemeClr>
                </a:solidFill>
                <a:latin typeface="Arial" pitchFamily="34" charset="0"/>
                <a:cs typeface="Arial" pitchFamily="34" charset="0"/>
              </a:rPr>
              <a:t> was present in 45%, Hydrocephalus in 9%. </a:t>
            </a:r>
            <a:r>
              <a:rPr lang="en-US" sz="3000" dirty="0" err="1">
                <a:solidFill>
                  <a:schemeClr val="tx2">
                    <a:lumMod val="75000"/>
                  </a:schemeClr>
                </a:solidFill>
                <a:latin typeface="Arial" pitchFamily="34" charset="0"/>
                <a:cs typeface="Arial" pitchFamily="34" charset="0"/>
              </a:rPr>
              <a:t>Tonsillar</a:t>
            </a:r>
            <a:r>
              <a:rPr lang="en-US" sz="3000" dirty="0">
                <a:solidFill>
                  <a:schemeClr val="tx2">
                    <a:lumMod val="75000"/>
                  </a:schemeClr>
                </a:solidFill>
                <a:latin typeface="Arial" pitchFamily="34" charset="0"/>
                <a:cs typeface="Arial" pitchFamily="34" charset="0"/>
              </a:rPr>
              <a:t> </a:t>
            </a:r>
            <a:r>
              <a:rPr lang="en-US" sz="3000" dirty="0" err="1">
                <a:solidFill>
                  <a:schemeClr val="tx2">
                    <a:lumMod val="75000"/>
                  </a:schemeClr>
                </a:solidFill>
                <a:latin typeface="Arial" pitchFamily="34" charset="0"/>
                <a:cs typeface="Arial" pitchFamily="34" charset="0"/>
              </a:rPr>
              <a:t>ectopia</a:t>
            </a:r>
            <a:r>
              <a:rPr lang="en-US" sz="3000" dirty="0">
                <a:solidFill>
                  <a:schemeClr val="tx2">
                    <a:lumMod val="75000"/>
                  </a:schemeClr>
                </a:solidFill>
                <a:latin typeface="Arial" pitchFamily="34" charset="0"/>
                <a:cs typeface="Arial" pitchFamily="34" charset="0"/>
              </a:rPr>
              <a:t> ranged 4 – 32 </a:t>
            </a:r>
            <a:r>
              <a:rPr lang="ru-RU" sz="3000" dirty="0">
                <a:solidFill>
                  <a:schemeClr val="tx2">
                    <a:lumMod val="75000"/>
                  </a:schemeClr>
                </a:solidFill>
                <a:latin typeface="Arial" pitchFamily="34" charset="0"/>
                <a:cs typeface="Arial" pitchFamily="34" charset="0"/>
              </a:rPr>
              <a:t>мм (~11 мм) </a:t>
            </a:r>
            <a:r>
              <a:rPr lang="en-US" sz="3000" dirty="0">
                <a:solidFill>
                  <a:schemeClr val="tx2">
                    <a:lumMod val="75000"/>
                  </a:schemeClr>
                </a:solidFill>
                <a:latin typeface="Arial" pitchFamily="34" charset="0"/>
                <a:cs typeface="Arial" pitchFamily="34" charset="0"/>
              </a:rPr>
              <a:t>and did not correlate with symptomatology!</a:t>
            </a:r>
          </a:p>
          <a:p>
            <a:pPr algn="just" fontAlgn="base">
              <a:spcBef>
                <a:spcPct val="0"/>
              </a:spcBef>
              <a:spcAft>
                <a:spcPct val="0"/>
              </a:spcAft>
            </a:pPr>
            <a:endParaRPr lang="en-US" sz="3000" dirty="0">
              <a:solidFill>
                <a:schemeClr val="tx2">
                  <a:lumMod val="75000"/>
                </a:schemeClr>
              </a:solidFill>
              <a:latin typeface="Arial" pitchFamily="34" charset="0"/>
              <a:cs typeface="Arial" pitchFamily="34" charset="0"/>
            </a:endParaRPr>
          </a:p>
          <a:p>
            <a:pPr algn="just" fontAlgn="base">
              <a:spcBef>
                <a:spcPct val="0"/>
              </a:spcBef>
              <a:spcAft>
                <a:spcPct val="0"/>
              </a:spcAft>
            </a:pPr>
            <a:r>
              <a:rPr lang="en-US" sz="3000" dirty="0">
                <a:solidFill>
                  <a:schemeClr val="tx2">
                    <a:lumMod val="75000"/>
                  </a:schemeClr>
                </a:solidFill>
                <a:latin typeface="Arial" pitchFamily="34" charset="0"/>
                <a:cs typeface="Arial" pitchFamily="34" charset="0"/>
              </a:rPr>
              <a:t>CSF flow patterns were evaluated in a region of interest - ventral and dorsal subarachnoid spaces at C2-C3 level. CSF flow waveforms were analyzed by measuring CSF linear average and maximum velocities amplitude, Volumetric velocities amplitude of cranial and caudal-directed flows. The main accent was given to a volumetric flow – a total amount of CSF passed via the zone of interest during a single cardiac cycle. Data was analyzed by software package “Flow Analysis”.</a:t>
            </a:r>
          </a:p>
        </p:txBody>
      </p:sp>
      <p:graphicFrame>
        <p:nvGraphicFramePr>
          <p:cNvPr id="37" name="Содержимое 3"/>
          <p:cNvGraphicFramePr>
            <a:graphicFrameLocks/>
          </p:cNvGraphicFramePr>
          <p:nvPr>
            <p:extLst>
              <p:ext uri="{D42A27DB-BD31-4B8C-83A1-F6EECF244321}">
                <p14:modId xmlns:p14="http://schemas.microsoft.com/office/powerpoint/2010/main" val="3044339848"/>
              </p:ext>
            </p:extLst>
          </p:nvPr>
        </p:nvGraphicFramePr>
        <p:xfrm>
          <a:off x="7417000" y="27939331"/>
          <a:ext cx="8069734" cy="3530954"/>
        </p:xfrm>
        <a:graphic>
          <a:graphicData uri="http://schemas.openxmlformats.org/drawingml/2006/table">
            <a:tbl>
              <a:tblPr firstRow="1">
                <a:tableStyleId>{616DA210-FB5B-4158-B5E0-FEB733F419BA}</a:tableStyleId>
              </a:tblPr>
              <a:tblGrid>
                <a:gridCol w="4034867"/>
                <a:gridCol w="4034867"/>
              </a:tblGrid>
              <a:tr h="3923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latin typeface="Arial" pitchFamily="34" charset="0"/>
                          <a:cs typeface="Arial" pitchFamily="34" charset="0"/>
                        </a:rPr>
                        <a:t>SEARCH FOR</a:t>
                      </a:r>
                      <a:endParaRPr lang="ru-RU" sz="2000" dirty="0" smtClean="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a:ea typeface="Times New Roman"/>
                      </a:endParaRPr>
                    </a:p>
                  </a:txBody>
                  <a:tcPr marL="68580" marR="68580" marT="0" marB="0" anchor="ctr">
                    <a:solidFill>
                      <a:schemeClr val="bg2">
                        <a:lumMod val="75000"/>
                      </a:schemeClr>
                    </a:solidFill>
                  </a:tcPr>
                </a:tc>
              </a:tr>
              <a:tr h="392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2">
                              <a:lumMod val="75000"/>
                            </a:schemeClr>
                          </a:solidFill>
                          <a:latin typeface="Arial" pitchFamily="34" charset="0"/>
                          <a:cs typeface="Arial" pitchFamily="34" charset="0"/>
                        </a:rPr>
                        <a:t>Т1</a:t>
                      </a:r>
                      <a:r>
                        <a:rPr lang="en-US" sz="2000" dirty="0" smtClean="0">
                          <a:solidFill>
                            <a:schemeClr val="tx2">
                              <a:lumMod val="75000"/>
                            </a:schemeClr>
                          </a:solidFill>
                          <a:latin typeface="Arial" pitchFamily="34" charset="0"/>
                          <a:cs typeface="Arial" pitchFamily="34" charset="0"/>
                        </a:rPr>
                        <a:t>WI</a:t>
                      </a:r>
                      <a:endParaRPr lang="ru-RU" sz="2000" dirty="0" smtClean="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tx2">
                              <a:lumMod val="75000"/>
                            </a:schemeClr>
                          </a:solidFill>
                          <a:latin typeface="Arial" pitchFamily="34" charset="0"/>
                          <a:cs typeface="Arial" pitchFamily="34" charset="0"/>
                        </a:rPr>
                        <a:t>Т</a:t>
                      </a:r>
                      <a:r>
                        <a:rPr lang="en-US" sz="2000" dirty="0" smtClean="0">
                          <a:solidFill>
                            <a:schemeClr val="tx2">
                              <a:lumMod val="75000"/>
                            </a:schemeClr>
                          </a:solidFill>
                          <a:latin typeface="Arial" pitchFamily="34" charset="0"/>
                          <a:cs typeface="Arial" pitchFamily="34" charset="0"/>
                        </a:rPr>
                        <a:t>2WI</a:t>
                      </a:r>
                      <a:endParaRPr lang="ru-RU" sz="2000" dirty="0" smtClean="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784657">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Caudal descend of Pointed </a:t>
                      </a:r>
                      <a:r>
                        <a:rPr lang="ru-RU" sz="2000" baseline="0" dirty="0" smtClean="0">
                          <a:solidFill>
                            <a:schemeClr val="tx2">
                              <a:lumMod val="75000"/>
                            </a:schemeClr>
                          </a:solidFill>
                          <a:latin typeface="Arial" pitchFamily="34" charset="0"/>
                          <a:cs typeface="Arial" pitchFamily="34" charset="0"/>
                        </a:rPr>
                        <a:t>«</a:t>
                      </a:r>
                      <a:r>
                        <a:rPr lang="en-US" sz="2000" baseline="0" dirty="0" smtClean="0">
                          <a:solidFill>
                            <a:schemeClr val="tx2">
                              <a:lumMod val="75000"/>
                            </a:schemeClr>
                          </a:solidFill>
                          <a:latin typeface="Arial" pitchFamily="34" charset="0"/>
                          <a:cs typeface="Arial" pitchFamily="34" charset="0"/>
                        </a:rPr>
                        <a:t>peg-like</a:t>
                      </a:r>
                      <a:r>
                        <a:rPr lang="ru-RU" sz="2000" baseline="0" dirty="0" smtClean="0">
                          <a:solidFill>
                            <a:schemeClr val="tx2">
                              <a:lumMod val="75000"/>
                            </a:schemeClr>
                          </a:solidFill>
                          <a:latin typeface="Arial" pitchFamily="34" charset="0"/>
                          <a:cs typeface="Arial" pitchFamily="34" charset="0"/>
                        </a:rPr>
                        <a:t>»</a:t>
                      </a:r>
                      <a:r>
                        <a:rPr lang="en-US" sz="2000" baseline="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tonsils </a:t>
                      </a:r>
                      <a:r>
                        <a:rPr lang="ru-RU" sz="2000" kern="1200" dirty="0" smtClean="0">
                          <a:solidFill>
                            <a:schemeClr val="tx2">
                              <a:lumMod val="75000"/>
                            </a:schemeClr>
                          </a:solidFill>
                          <a:latin typeface="Arial" pitchFamily="34" charset="0"/>
                          <a:cs typeface="Arial" pitchFamily="34" charset="0"/>
                        </a:rPr>
                        <a:t>≥</a:t>
                      </a:r>
                      <a:r>
                        <a:rPr lang="ru-RU" sz="2000" dirty="0" smtClean="0">
                          <a:solidFill>
                            <a:schemeClr val="tx2">
                              <a:lumMod val="75000"/>
                            </a:schemeClr>
                          </a:solidFill>
                          <a:latin typeface="Arial" pitchFamily="34" charset="0"/>
                          <a:cs typeface="Arial" pitchFamily="34" charset="0"/>
                        </a:rPr>
                        <a:t> </a:t>
                      </a:r>
                      <a:r>
                        <a:rPr lang="ru-RU" sz="2000" dirty="0">
                          <a:solidFill>
                            <a:schemeClr val="tx2">
                              <a:lumMod val="75000"/>
                            </a:schemeClr>
                          </a:solidFill>
                          <a:latin typeface="Arial" pitchFamily="34" charset="0"/>
                          <a:cs typeface="Arial" pitchFamily="34" charset="0"/>
                        </a:rPr>
                        <a:t>5мм</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Oblique</a:t>
                      </a:r>
                      <a:r>
                        <a:rPr lang="en-US" sz="2000" baseline="0" dirty="0" smtClean="0">
                          <a:solidFill>
                            <a:schemeClr val="tx2">
                              <a:lumMod val="75000"/>
                            </a:schemeClr>
                          </a:solidFill>
                          <a:latin typeface="Arial" pitchFamily="34" charset="0"/>
                          <a:cs typeface="Arial" pitchFamily="34" charset="0"/>
                        </a:rPr>
                        <a:t> </a:t>
                      </a:r>
                      <a:r>
                        <a:rPr lang="en-US" sz="2000" baseline="0" dirty="0" err="1" smtClean="0">
                          <a:solidFill>
                            <a:schemeClr val="tx2">
                              <a:lumMod val="75000"/>
                            </a:schemeClr>
                          </a:solidFill>
                          <a:latin typeface="Arial" pitchFamily="34" charset="0"/>
                          <a:cs typeface="Arial" pitchFamily="34" charset="0"/>
                        </a:rPr>
                        <a:t>tonsillar</a:t>
                      </a:r>
                      <a:r>
                        <a:rPr lang="en-US" sz="2000" baseline="0" dirty="0" smtClean="0">
                          <a:solidFill>
                            <a:schemeClr val="tx2">
                              <a:lumMod val="75000"/>
                            </a:schemeClr>
                          </a:solidFill>
                          <a:latin typeface="Arial" pitchFamily="34" charset="0"/>
                          <a:cs typeface="Arial" pitchFamily="34" charset="0"/>
                        </a:rPr>
                        <a:t> folia (</a:t>
                      </a:r>
                      <a:r>
                        <a:rPr lang="ru-RU" sz="2000" baseline="0" dirty="0" smtClean="0">
                          <a:solidFill>
                            <a:schemeClr val="tx2">
                              <a:lumMod val="75000"/>
                            </a:schemeClr>
                          </a:solidFill>
                          <a:latin typeface="Arial" pitchFamily="34" charset="0"/>
                          <a:cs typeface="Arial" pitchFamily="34" charset="0"/>
                        </a:rPr>
                        <a:t>«</a:t>
                      </a:r>
                      <a:r>
                        <a:rPr lang="en-US" sz="2000" baseline="0" dirty="0" smtClean="0">
                          <a:solidFill>
                            <a:schemeClr val="tx2">
                              <a:lumMod val="75000"/>
                            </a:schemeClr>
                          </a:solidFill>
                          <a:latin typeface="Arial" pitchFamily="34" charset="0"/>
                          <a:cs typeface="Arial" pitchFamily="34" charset="0"/>
                        </a:rPr>
                        <a:t>Sergeant</a:t>
                      </a:r>
                      <a:r>
                        <a:rPr lang="ru-RU" sz="2000" baseline="0" dirty="0" smtClean="0">
                          <a:solidFill>
                            <a:schemeClr val="tx2">
                              <a:lumMod val="75000"/>
                            </a:schemeClr>
                          </a:solidFill>
                          <a:latin typeface="Arial" pitchFamily="34" charset="0"/>
                          <a:cs typeface="Arial" pitchFamily="34" charset="0"/>
                        </a:rPr>
                        <a:t> </a:t>
                      </a:r>
                      <a:r>
                        <a:rPr lang="en-US" sz="2000" baseline="0" dirty="0" smtClean="0">
                          <a:solidFill>
                            <a:schemeClr val="tx2">
                              <a:lumMod val="75000"/>
                            </a:schemeClr>
                          </a:solidFill>
                          <a:latin typeface="Arial" pitchFamily="34" charset="0"/>
                          <a:cs typeface="Arial" pitchFamily="34" charset="0"/>
                        </a:rPr>
                        <a:t>chevron</a:t>
                      </a:r>
                      <a:r>
                        <a:rPr lang="ru-RU" sz="2000" baseline="0" dirty="0" smtClean="0">
                          <a:solidFill>
                            <a:schemeClr val="tx2">
                              <a:lumMod val="75000"/>
                            </a:schemeClr>
                          </a:solidFill>
                          <a:latin typeface="Arial" pitchFamily="34" charset="0"/>
                          <a:cs typeface="Arial" pitchFamily="34" charset="0"/>
                        </a:rPr>
                        <a:t>»</a:t>
                      </a:r>
                      <a:r>
                        <a:rPr lang="en-US" sz="2000" baseline="0" dirty="0" smtClean="0">
                          <a:solidFill>
                            <a:schemeClr val="tx2">
                              <a:lumMod val="75000"/>
                            </a:schemeClr>
                          </a:solidFill>
                          <a:latin typeface="Arial" pitchFamily="34" charset="0"/>
                          <a:cs typeface="Arial" pitchFamily="34" charset="0"/>
                        </a:rPr>
                        <a:t>)</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784657">
                <a:tc>
                  <a:txBody>
                    <a:bodyPr/>
                    <a:lstStyle/>
                    <a:p>
                      <a:pPr algn="ctr">
                        <a:spcAft>
                          <a:spcPts val="0"/>
                        </a:spcAft>
                      </a:pP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Tight</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 and crowding of posterior</a:t>
                      </a:r>
                      <a:r>
                        <a:rPr lang="en-US" sz="2000" baseline="0" dirty="0" smtClean="0">
                          <a:solidFill>
                            <a:schemeClr val="tx2">
                              <a:lumMod val="75000"/>
                            </a:schemeClr>
                          </a:solidFill>
                          <a:latin typeface="Arial" pitchFamily="34" charset="0"/>
                          <a:cs typeface="Arial" pitchFamily="34" charset="0"/>
                        </a:rPr>
                        <a:t> </a:t>
                      </a:r>
                      <a:r>
                        <a:rPr lang="en-US" sz="2000" baseline="0" dirty="0" err="1" smtClean="0">
                          <a:solidFill>
                            <a:schemeClr val="tx2">
                              <a:lumMod val="75000"/>
                            </a:schemeClr>
                          </a:solidFill>
                          <a:latin typeface="Arial" pitchFamily="34" charset="0"/>
                          <a:cs typeface="Arial" pitchFamily="34" charset="0"/>
                        </a:rPr>
                        <a:t>fossa</a:t>
                      </a:r>
                      <a:r>
                        <a:rPr lang="en-US" sz="2000" baseline="0" dirty="0" smtClean="0">
                          <a:solidFill>
                            <a:schemeClr val="tx2">
                              <a:lumMod val="75000"/>
                            </a:schemeClr>
                          </a:solidFill>
                          <a:latin typeface="Arial" pitchFamily="34" charset="0"/>
                          <a:cs typeface="Arial" pitchFamily="34" charset="0"/>
                        </a:rPr>
                        <a:t> with compressed cisterns </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Upper</a:t>
                      </a:r>
                      <a:r>
                        <a:rPr lang="en-US" sz="2000" baseline="0" dirty="0" smtClean="0">
                          <a:solidFill>
                            <a:schemeClr val="tx2">
                              <a:lumMod val="75000"/>
                            </a:schemeClr>
                          </a:solidFill>
                          <a:latin typeface="Arial" pitchFamily="34" charset="0"/>
                          <a:cs typeface="Arial" pitchFamily="34" charset="0"/>
                        </a:rPr>
                        <a:t> cervical cord edema </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92328">
                <a:tc rowSpan="2">
                  <a:txBody>
                    <a:bodyPr/>
                    <a:lstStyle/>
                    <a:p>
                      <a:pPr algn="ctr">
                        <a:spcAft>
                          <a:spcPts val="0"/>
                        </a:spcAft>
                      </a:pPr>
                      <a:r>
                        <a:rPr lang="en-US" sz="2000" dirty="0" smtClean="0">
                          <a:solidFill>
                            <a:schemeClr val="tx2">
                              <a:lumMod val="75000"/>
                            </a:schemeClr>
                          </a:solidFill>
                          <a:latin typeface="Arial" pitchFamily="34" charset="0"/>
                          <a:cs typeface="Arial" pitchFamily="34" charset="0"/>
                        </a:rPr>
                        <a:t>Elongation</a:t>
                      </a:r>
                      <a:r>
                        <a:rPr lang="en-US" sz="2000" baseline="0" dirty="0" smtClean="0">
                          <a:solidFill>
                            <a:schemeClr val="tx2">
                              <a:lumMod val="75000"/>
                            </a:schemeClr>
                          </a:solidFill>
                          <a:latin typeface="Arial" pitchFamily="34" charset="0"/>
                          <a:cs typeface="Arial" pitchFamily="34" charset="0"/>
                        </a:rPr>
                        <a:t> and displacement of </a:t>
                      </a:r>
                      <a:r>
                        <a:rPr lang="ru-RU" sz="2000" dirty="0" smtClean="0">
                          <a:solidFill>
                            <a:schemeClr val="tx2">
                              <a:lumMod val="75000"/>
                            </a:schemeClr>
                          </a:solidFill>
                          <a:latin typeface="Arial" pitchFamily="34" charset="0"/>
                          <a:cs typeface="Arial" pitchFamily="34" charset="0"/>
                        </a:rPr>
                        <a:t>I</a:t>
                      </a:r>
                      <a:r>
                        <a:rPr lang="en-US" sz="2000" dirty="0" smtClean="0">
                          <a:solidFill>
                            <a:schemeClr val="tx2">
                              <a:lumMod val="75000"/>
                            </a:schemeClr>
                          </a:solidFill>
                          <a:latin typeface="Arial" pitchFamily="34" charset="0"/>
                          <a:cs typeface="Arial" pitchFamily="34" charset="0"/>
                        </a:rPr>
                        <a:t>V</a:t>
                      </a:r>
                      <a:r>
                        <a:rPr lang="en-US" sz="2000" baseline="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ventricle</a:t>
                      </a:r>
                      <a:r>
                        <a:rPr lang="en-US" sz="2000" baseline="0" dirty="0" smtClean="0">
                          <a:solidFill>
                            <a:schemeClr val="tx2">
                              <a:lumMod val="75000"/>
                            </a:schemeClr>
                          </a:solidFill>
                          <a:latin typeface="Arial" pitchFamily="34" charset="0"/>
                          <a:cs typeface="Arial" pitchFamily="34" charset="0"/>
                        </a:rPr>
                        <a:t> </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err="1" smtClean="0">
                          <a:solidFill>
                            <a:schemeClr val="tx2">
                              <a:lumMod val="75000"/>
                            </a:schemeClr>
                          </a:solidFill>
                          <a:latin typeface="Arial" pitchFamily="34" charset="0"/>
                          <a:cs typeface="Arial" pitchFamily="34" charset="0"/>
                        </a:rPr>
                        <a:t>Syringomyelia</a:t>
                      </a:r>
                      <a:r>
                        <a:rPr lang="en-US" sz="2000" baseline="0" dirty="0" smtClean="0">
                          <a:solidFill>
                            <a:schemeClr val="tx2">
                              <a:lumMod val="75000"/>
                            </a:schemeClr>
                          </a:solidFill>
                          <a:latin typeface="Arial" pitchFamily="34" charset="0"/>
                          <a:cs typeface="Arial" pitchFamily="34" charset="0"/>
                        </a:rPr>
                        <a:t> </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92328">
                <a:tc vMerge="1">
                  <a:txBody>
                    <a:bodyPr/>
                    <a:lstStyle/>
                    <a:p>
                      <a:endParaRPr lang="ru-RU"/>
                    </a:p>
                  </a:txBody>
                  <a:tcPr/>
                </a:tc>
                <a:tc rowSpan="2">
                  <a:txBody>
                    <a:bodyPr/>
                    <a:lstStyle/>
                    <a:p>
                      <a:pPr algn="ctr">
                        <a:spcAft>
                          <a:spcPts val="0"/>
                        </a:spcAft>
                      </a:pPr>
                      <a:r>
                        <a:rPr lang="en-US" sz="2000" dirty="0" smtClean="0">
                          <a:solidFill>
                            <a:schemeClr val="tx2">
                              <a:lumMod val="75000"/>
                            </a:schemeClr>
                          </a:solidFill>
                          <a:latin typeface="Arial" pitchFamily="34" charset="0"/>
                          <a:cs typeface="Arial" pitchFamily="34" charset="0"/>
                        </a:rPr>
                        <a:t>Superiorly oriented straight sinus and low transverse sinus</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392328">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Low</a:t>
                      </a:r>
                      <a:r>
                        <a:rPr lang="en-US" sz="2000" baseline="0" dirty="0" smtClean="0">
                          <a:solidFill>
                            <a:schemeClr val="tx2">
                              <a:lumMod val="75000"/>
                            </a:schemeClr>
                          </a:solidFill>
                          <a:latin typeface="Arial" pitchFamily="34" charset="0"/>
                          <a:cs typeface="Arial" pitchFamily="34" charset="0"/>
                        </a:rPr>
                        <a:t> nucleus </a:t>
                      </a:r>
                      <a:r>
                        <a:rPr lang="en-US" sz="2000" baseline="0" dirty="0" err="1" smtClean="0">
                          <a:solidFill>
                            <a:schemeClr val="tx2">
                              <a:lumMod val="75000"/>
                            </a:schemeClr>
                          </a:solidFill>
                          <a:latin typeface="Arial" pitchFamily="34" charset="0"/>
                          <a:cs typeface="Arial" pitchFamily="34" charset="0"/>
                        </a:rPr>
                        <a:t>gracilis</a:t>
                      </a:r>
                      <a:r>
                        <a:rPr lang="en-US" sz="2000" baseline="0" dirty="0" smtClean="0">
                          <a:solidFill>
                            <a:schemeClr val="tx2">
                              <a:lumMod val="75000"/>
                            </a:schemeClr>
                          </a:solidFill>
                          <a:latin typeface="Arial" pitchFamily="34" charset="0"/>
                          <a:cs typeface="Arial" pitchFamily="34" charset="0"/>
                        </a:rPr>
                        <a:t> </a:t>
                      </a:r>
                      <a:endParaRPr lang="ru-RU" sz="2000" dirty="0">
                        <a:solidFill>
                          <a:schemeClr val="tx2">
                            <a:lumMod val="75000"/>
                          </a:schemeClr>
                        </a:solidFill>
                        <a:latin typeface="Arial" pitchFamily="34" charset="0"/>
                        <a:ea typeface="Times New Roman"/>
                        <a:cs typeface="Arial" pitchFamily="34" charset="0"/>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endParaRPr lang="ru-RU"/>
                    </a:p>
                  </a:txBody>
                  <a:tcPr/>
                </a:tc>
              </a:tr>
            </a:tbl>
          </a:graphicData>
        </a:graphic>
      </p:graphicFrame>
      <p:sp>
        <p:nvSpPr>
          <p:cNvPr id="38" name="TextBox 37"/>
          <p:cNvSpPr txBox="1"/>
          <p:nvPr/>
        </p:nvSpPr>
        <p:spPr>
          <a:xfrm>
            <a:off x="11678890" y="24847612"/>
            <a:ext cx="3514974" cy="1631216"/>
          </a:xfrm>
          <a:prstGeom prst="rect">
            <a:avLst/>
          </a:prstGeom>
          <a:noFill/>
        </p:spPr>
        <p:txBody>
          <a:bodyPr wrap="square" rtlCol="0">
            <a:spAutoFit/>
          </a:bodyPr>
          <a:lstStyle/>
          <a:p>
            <a:pPr algn="ctr"/>
            <a:r>
              <a:rPr lang="en-US" sz="2000" dirty="0" smtClean="0">
                <a:solidFill>
                  <a:schemeClr val="tx2">
                    <a:lumMod val="75000"/>
                  </a:schemeClr>
                </a:solidFill>
              </a:rPr>
              <a:t>Pathophysiology of CM more strongly correlate with severity of </a:t>
            </a:r>
            <a:r>
              <a:rPr lang="en-US" sz="2000" dirty="0" smtClean="0">
                <a:solidFill>
                  <a:srgbClr val="FF0000"/>
                </a:solidFill>
              </a:rPr>
              <a:t>CSF flow disorder </a:t>
            </a:r>
            <a:r>
              <a:rPr lang="en-US" sz="2000" dirty="0" smtClean="0">
                <a:solidFill>
                  <a:schemeClr val="tx2">
                    <a:lumMod val="75000"/>
                  </a:schemeClr>
                </a:solidFill>
              </a:rPr>
              <a:t>rather then with </a:t>
            </a:r>
            <a:r>
              <a:rPr lang="en-US" sz="2000" dirty="0" smtClean="0">
                <a:solidFill>
                  <a:srgbClr val="FF0000"/>
                </a:solidFill>
              </a:rPr>
              <a:t>degree</a:t>
            </a:r>
            <a:r>
              <a:rPr lang="en-US" sz="2000" dirty="0" smtClean="0">
                <a:solidFill>
                  <a:schemeClr val="tx2">
                    <a:lumMod val="75000"/>
                  </a:schemeClr>
                </a:solidFill>
              </a:rPr>
              <a:t> of </a:t>
            </a:r>
            <a:r>
              <a:rPr lang="en-US" sz="2000" dirty="0" err="1" smtClean="0">
                <a:solidFill>
                  <a:schemeClr val="tx2">
                    <a:lumMod val="75000"/>
                  </a:schemeClr>
                </a:solidFill>
              </a:rPr>
              <a:t>tonsillar</a:t>
            </a:r>
            <a:r>
              <a:rPr lang="en-US" sz="2000" dirty="0" smtClean="0">
                <a:solidFill>
                  <a:schemeClr val="tx2">
                    <a:lumMod val="75000"/>
                  </a:schemeClr>
                </a:solidFill>
              </a:rPr>
              <a:t> descend! </a:t>
            </a:r>
            <a:endParaRPr lang="ru-RU" sz="2000" dirty="0" smtClean="0">
              <a:solidFill>
                <a:schemeClr val="tx2">
                  <a:lumMod val="75000"/>
                </a:schemeClr>
              </a:solidFill>
            </a:endParaRPr>
          </a:p>
        </p:txBody>
      </p:sp>
      <p:pic>
        <p:nvPicPr>
          <p:cNvPr id="41" name="Picture 2" descr="C:\Users\Александр\Desktop\Доклад по Киари 2016\МРТ до без ФИО\IMG-0008-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1410" y="19586400"/>
            <a:ext cx="3948610" cy="394861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C:\Users\Александр\Desktop\Доклад по Киари 2016\МРТ до без ФИО\IMG-0009-00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38124" y="19586400"/>
            <a:ext cx="3948610" cy="39486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Александр\Desktop\Доклад по Киари 2016\МРТ до без ФИО\IMG-0010-00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1410" y="23688915"/>
            <a:ext cx="3948610" cy="39486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1678890" y="22482516"/>
            <a:ext cx="1409481" cy="707886"/>
          </a:xfrm>
          <a:prstGeom prst="rect">
            <a:avLst/>
          </a:prstGeom>
          <a:noFill/>
        </p:spPr>
        <p:txBody>
          <a:bodyPr wrap="square" rtlCol="0">
            <a:spAutoFit/>
          </a:bodyPr>
          <a:lstStyle/>
          <a:p>
            <a:pPr algn="r"/>
            <a:r>
              <a:rPr lang="en-US" sz="2000" dirty="0" smtClean="0">
                <a:solidFill>
                  <a:srgbClr val="FFFF00"/>
                </a:solidFill>
              </a:rPr>
              <a:t>Peg – like tonsils </a:t>
            </a:r>
            <a:endParaRPr lang="ru-RU" sz="2000" dirty="0">
              <a:solidFill>
                <a:srgbClr val="FFFF00"/>
              </a:solidFill>
            </a:endParaRPr>
          </a:p>
        </p:txBody>
      </p:sp>
      <p:sp>
        <p:nvSpPr>
          <p:cNvPr id="45" name="TextBox 44"/>
          <p:cNvSpPr txBox="1"/>
          <p:nvPr/>
        </p:nvSpPr>
        <p:spPr>
          <a:xfrm>
            <a:off x="11699664" y="19643746"/>
            <a:ext cx="1285777" cy="707886"/>
          </a:xfrm>
          <a:prstGeom prst="rect">
            <a:avLst/>
          </a:prstGeom>
          <a:noFill/>
        </p:spPr>
        <p:txBody>
          <a:bodyPr wrap="square" rtlCol="0">
            <a:spAutoFit/>
          </a:bodyPr>
          <a:lstStyle/>
          <a:p>
            <a:r>
              <a:rPr lang="en-US" sz="2000" dirty="0" smtClean="0">
                <a:solidFill>
                  <a:srgbClr val="FFFF00"/>
                </a:solidFill>
              </a:rPr>
              <a:t>Sloped </a:t>
            </a:r>
            <a:r>
              <a:rPr lang="en-US" sz="2000" dirty="0" err="1" smtClean="0">
                <a:solidFill>
                  <a:srgbClr val="FFFF00"/>
                </a:solidFill>
              </a:rPr>
              <a:t>tentorium</a:t>
            </a:r>
            <a:endParaRPr lang="ru-RU" sz="2000" dirty="0">
              <a:solidFill>
                <a:srgbClr val="FFFF00"/>
              </a:solidFill>
            </a:endParaRPr>
          </a:p>
        </p:txBody>
      </p:sp>
      <p:sp>
        <p:nvSpPr>
          <p:cNvPr id="47" name="TextBox 46"/>
          <p:cNvSpPr txBox="1"/>
          <p:nvPr/>
        </p:nvSpPr>
        <p:spPr>
          <a:xfrm>
            <a:off x="7584514" y="19599076"/>
            <a:ext cx="1580799" cy="400110"/>
          </a:xfrm>
          <a:prstGeom prst="rect">
            <a:avLst/>
          </a:prstGeom>
          <a:noFill/>
        </p:spPr>
        <p:txBody>
          <a:bodyPr wrap="square" rtlCol="0">
            <a:spAutoFit/>
          </a:bodyPr>
          <a:lstStyle/>
          <a:p>
            <a:pPr algn="r"/>
            <a:r>
              <a:rPr lang="en-US" sz="2000" dirty="0" smtClean="0">
                <a:solidFill>
                  <a:srgbClr val="FFFF00"/>
                </a:solidFill>
              </a:rPr>
              <a:t>Oblique </a:t>
            </a:r>
            <a:r>
              <a:rPr lang="en-US" sz="2000" dirty="0" err="1" smtClean="0">
                <a:solidFill>
                  <a:srgbClr val="FFFF00"/>
                </a:solidFill>
              </a:rPr>
              <a:t>sulci</a:t>
            </a:r>
            <a:endParaRPr lang="ru-RU" sz="2000" dirty="0">
              <a:solidFill>
                <a:srgbClr val="FFFF00"/>
              </a:solidFill>
            </a:endParaRPr>
          </a:p>
        </p:txBody>
      </p:sp>
      <p:sp>
        <p:nvSpPr>
          <p:cNvPr id="51" name="TextBox 50"/>
          <p:cNvSpPr txBox="1"/>
          <p:nvPr/>
        </p:nvSpPr>
        <p:spPr>
          <a:xfrm>
            <a:off x="8186722" y="26884917"/>
            <a:ext cx="2437984" cy="707886"/>
          </a:xfrm>
          <a:prstGeom prst="rect">
            <a:avLst/>
          </a:prstGeom>
          <a:noFill/>
        </p:spPr>
        <p:txBody>
          <a:bodyPr wrap="square" rtlCol="0">
            <a:spAutoFit/>
          </a:bodyPr>
          <a:lstStyle/>
          <a:p>
            <a:pPr algn="ctr"/>
            <a:r>
              <a:rPr lang="en-US" sz="2000" dirty="0" smtClean="0">
                <a:solidFill>
                  <a:srgbClr val="FFFF00"/>
                </a:solidFill>
              </a:rPr>
              <a:t>Narrowed </a:t>
            </a:r>
            <a:r>
              <a:rPr lang="en-US" sz="2000" dirty="0" err="1" smtClean="0">
                <a:solidFill>
                  <a:srgbClr val="FFFF00"/>
                </a:solidFill>
              </a:rPr>
              <a:t>cisterna</a:t>
            </a:r>
            <a:r>
              <a:rPr lang="en-US" sz="2000" dirty="0" smtClean="0">
                <a:solidFill>
                  <a:srgbClr val="FFFF00"/>
                </a:solidFill>
              </a:rPr>
              <a:t> magna</a:t>
            </a:r>
            <a:endParaRPr lang="ru-RU" sz="2000" dirty="0">
              <a:solidFill>
                <a:srgbClr val="FFFF00"/>
              </a:solidFill>
            </a:endParaRPr>
          </a:p>
        </p:txBody>
      </p:sp>
      <p:grpSp>
        <p:nvGrpSpPr>
          <p:cNvPr id="52" name="Группа 51"/>
          <p:cNvGrpSpPr/>
          <p:nvPr/>
        </p:nvGrpSpPr>
        <p:grpSpPr>
          <a:xfrm>
            <a:off x="9486440" y="20404220"/>
            <a:ext cx="642889" cy="324407"/>
            <a:chOff x="1763688" y="2802276"/>
            <a:chExt cx="548938" cy="276999"/>
          </a:xfrm>
        </p:grpSpPr>
        <p:cxnSp>
          <p:nvCxnSpPr>
            <p:cNvPr id="53" name="Прямая соединительная линия 52"/>
            <p:cNvCxnSpPr/>
            <p:nvPr/>
          </p:nvCxnSpPr>
          <p:spPr>
            <a:xfrm>
              <a:off x="1763688" y="2802276"/>
              <a:ext cx="548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2038157" y="2802276"/>
              <a:ext cx="0" cy="276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5" name="Прямая со стрелкой 54"/>
          <p:cNvCxnSpPr>
            <a:stCxn id="45" idx="1"/>
          </p:cNvCxnSpPr>
          <p:nvPr/>
        </p:nvCxnSpPr>
        <p:spPr>
          <a:xfrm flipH="1" flipV="1">
            <a:off x="10475614" y="19774897"/>
            <a:ext cx="1224050" cy="22279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47" idx="3"/>
          </p:cNvCxnSpPr>
          <p:nvPr/>
        </p:nvCxnSpPr>
        <p:spPr>
          <a:xfrm flipV="1">
            <a:off x="9165313" y="19750664"/>
            <a:ext cx="1044743" cy="4846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V="1">
            <a:off x="8792199" y="20300036"/>
            <a:ext cx="428275" cy="1248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a:stCxn id="44" idx="3"/>
          </p:cNvCxnSpPr>
          <p:nvPr/>
        </p:nvCxnSpPr>
        <p:spPr>
          <a:xfrm flipV="1">
            <a:off x="13088371" y="22598993"/>
            <a:ext cx="424057" cy="23746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a:stCxn id="51" idx="0"/>
          </p:cNvCxnSpPr>
          <p:nvPr/>
        </p:nvCxnSpPr>
        <p:spPr>
          <a:xfrm flipV="1">
            <a:off x="9405714" y="25921766"/>
            <a:ext cx="1182" cy="96315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10800000">
            <a:off x="9700736" y="21313215"/>
            <a:ext cx="585229" cy="19076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236477" y="21420363"/>
            <a:ext cx="799525" cy="400110"/>
          </a:xfrm>
          <a:prstGeom prst="rect">
            <a:avLst/>
          </a:prstGeom>
          <a:noFill/>
        </p:spPr>
        <p:txBody>
          <a:bodyPr wrap="square" rtlCol="0">
            <a:spAutoFit/>
          </a:bodyPr>
          <a:lstStyle/>
          <a:p>
            <a:r>
              <a:rPr lang="en-US" sz="2000" dirty="0" err="1" smtClean="0">
                <a:solidFill>
                  <a:srgbClr val="FFFF00"/>
                </a:solidFill>
              </a:rPr>
              <a:t>syrinx</a:t>
            </a:r>
            <a:endParaRPr lang="ru-RU" sz="2000" dirty="0">
              <a:solidFill>
                <a:srgbClr val="FFFF00"/>
              </a:solidFill>
            </a:endParaRPr>
          </a:p>
        </p:txBody>
      </p:sp>
      <p:sp>
        <p:nvSpPr>
          <p:cNvPr id="62" name="TextBox 61"/>
          <p:cNvSpPr txBox="1"/>
          <p:nvPr/>
        </p:nvSpPr>
        <p:spPr>
          <a:xfrm>
            <a:off x="10022181" y="20456031"/>
            <a:ext cx="1285777" cy="707886"/>
          </a:xfrm>
          <a:prstGeom prst="rect">
            <a:avLst/>
          </a:prstGeom>
          <a:noFill/>
        </p:spPr>
        <p:txBody>
          <a:bodyPr wrap="square" rtlCol="0">
            <a:spAutoFit/>
          </a:bodyPr>
          <a:lstStyle/>
          <a:p>
            <a:r>
              <a:rPr lang="en-US" sz="2000" dirty="0" err="1" smtClean="0">
                <a:solidFill>
                  <a:srgbClr val="FFFF00"/>
                </a:solidFill>
              </a:rPr>
              <a:t>McRay</a:t>
            </a:r>
            <a:r>
              <a:rPr lang="en-US" sz="2000" dirty="0" smtClean="0">
                <a:solidFill>
                  <a:srgbClr val="FFFF00"/>
                </a:solidFill>
              </a:rPr>
              <a:t> line</a:t>
            </a:r>
            <a:endParaRPr lang="ru-RU" sz="2000" dirty="0">
              <a:solidFill>
                <a:srgbClr val="FFFF00"/>
              </a:solidFill>
            </a:endParaRPr>
          </a:p>
        </p:txBody>
      </p:sp>
      <p:sp>
        <p:nvSpPr>
          <p:cNvPr id="63" name="TextBox 62"/>
          <p:cNvSpPr txBox="1"/>
          <p:nvPr/>
        </p:nvSpPr>
        <p:spPr>
          <a:xfrm>
            <a:off x="7994924" y="20456029"/>
            <a:ext cx="1285777" cy="707886"/>
          </a:xfrm>
          <a:prstGeom prst="rect">
            <a:avLst/>
          </a:prstGeom>
          <a:noFill/>
        </p:spPr>
        <p:txBody>
          <a:bodyPr wrap="square" rtlCol="0">
            <a:spAutoFit/>
          </a:bodyPr>
          <a:lstStyle/>
          <a:p>
            <a:r>
              <a:rPr lang="en-US" sz="2000" dirty="0" smtClean="0">
                <a:solidFill>
                  <a:srgbClr val="FFFF00"/>
                </a:solidFill>
              </a:rPr>
              <a:t>Short </a:t>
            </a:r>
            <a:r>
              <a:rPr lang="en-US" sz="2000" dirty="0" err="1" smtClean="0">
                <a:solidFill>
                  <a:srgbClr val="FFFF00"/>
                </a:solidFill>
              </a:rPr>
              <a:t>clivus</a:t>
            </a:r>
            <a:endParaRPr lang="ru-RU" sz="2000" dirty="0">
              <a:solidFill>
                <a:srgbClr val="FFFF00"/>
              </a:solidFill>
            </a:endParaRPr>
          </a:p>
        </p:txBody>
      </p:sp>
      <p:sp>
        <p:nvSpPr>
          <p:cNvPr id="64" name="Text Box 10"/>
          <p:cNvSpPr txBox="1">
            <a:spLocks noChangeArrowheads="1"/>
          </p:cNvSpPr>
          <p:nvPr/>
        </p:nvSpPr>
        <p:spPr bwMode="auto">
          <a:xfrm>
            <a:off x="16418000" y="8425162"/>
            <a:ext cx="15467059" cy="9433047"/>
          </a:xfrm>
          <a:prstGeom prst="rect">
            <a:avLst/>
          </a:prstGeom>
          <a:solidFill>
            <a:schemeClr val="bg1"/>
          </a:solidFill>
          <a:ln w="12700">
            <a:solidFill>
              <a:srgbClr val="2074B7"/>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5500" b="1" dirty="0" smtClean="0">
                <a:solidFill>
                  <a:srgbClr val="2074B7"/>
                </a:solidFill>
                <a:latin typeface="+mn-lt"/>
              </a:rPr>
              <a:t>CSF-FLOW VALUES AT С2-С3 LEVEL IN HEALTHY VOLUNTEERS &amp; PATIENTS WITH SYMPTOMATIC CM I PRE-OP</a:t>
            </a:r>
            <a:endParaRPr lang="en-GB" sz="5500" b="1" dirty="0" smtClean="0">
              <a:solidFill>
                <a:srgbClr val="2074B7"/>
              </a:solidFill>
              <a:latin typeface="+mn-lt"/>
            </a:endParaRPr>
          </a:p>
          <a:p>
            <a:pPr>
              <a:spcBef>
                <a:spcPct val="20000"/>
              </a:spcBef>
            </a:pPr>
            <a:endParaRPr lang="en-US" sz="3000" dirty="0">
              <a:solidFill>
                <a:srgbClr val="212D65"/>
              </a:solidFill>
              <a:latin typeface="+mn-lt"/>
            </a:endParaRPr>
          </a:p>
        </p:txBody>
      </p:sp>
      <p:sp>
        <p:nvSpPr>
          <p:cNvPr id="65" name="TextBox 64"/>
          <p:cNvSpPr txBox="1"/>
          <p:nvPr/>
        </p:nvSpPr>
        <p:spPr>
          <a:xfrm>
            <a:off x="16767052" y="11716911"/>
            <a:ext cx="6395667" cy="5170646"/>
          </a:xfrm>
          <a:prstGeom prst="rect">
            <a:avLst/>
          </a:prstGeom>
          <a:noFill/>
        </p:spPr>
        <p:txBody>
          <a:bodyPr wrap="square" rtlCol="0">
            <a:spAutoFit/>
          </a:bodyPr>
          <a:lstStyle/>
          <a:p>
            <a:pPr algn="just" fontAlgn="base">
              <a:spcBef>
                <a:spcPct val="0"/>
              </a:spcBef>
              <a:spcAft>
                <a:spcPct val="0"/>
              </a:spcAft>
            </a:pPr>
            <a:r>
              <a:rPr lang="en-US" sz="3000" dirty="0">
                <a:solidFill>
                  <a:schemeClr val="tx2">
                    <a:lumMod val="75000"/>
                  </a:schemeClr>
                </a:solidFill>
                <a:latin typeface="Arial" pitchFamily="34" charset="0"/>
                <a:cs typeface="Arial" pitchFamily="34" charset="0"/>
              </a:rPr>
              <a:t>To determine the normal values of CSF flow at C2-C3 level 16 healthy subjects underwent phase-contrast </a:t>
            </a:r>
            <a:r>
              <a:rPr lang="en-US" sz="3000" dirty="0" smtClean="0">
                <a:solidFill>
                  <a:schemeClr val="tx2">
                    <a:lumMod val="75000"/>
                  </a:schemeClr>
                </a:solidFill>
                <a:latin typeface="Arial" pitchFamily="34" charset="0"/>
                <a:cs typeface="Arial" pitchFamily="34" charset="0"/>
              </a:rPr>
              <a:t>MRI (</a:t>
            </a:r>
            <a:r>
              <a:rPr lang="en-US" sz="3000" dirty="0">
                <a:solidFill>
                  <a:srgbClr val="00B0F0"/>
                </a:solidFill>
                <a:latin typeface="Arial" pitchFamily="34" charset="0"/>
                <a:cs typeface="Arial" pitchFamily="34" charset="0"/>
              </a:rPr>
              <a:t>♂</a:t>
            </a:r>
            <a:r>
              <a:rPr lang="en-US" sz="3000" dirty="0">
                <a:solidFill>
                  <a:schemeClr val="tx2">
                    <a:lumMod val="75000"/>
                  </a:schemeClr>
                </a:solidFill>
                <a:latin typeface="Arial" pitchFamily="34" charset="0"/>
                <a:cs typeface="Arial" pitchFamily="34" charset="0"/>
              </a:rPr>
              <a:t> - 8, </a:t>
            </a:r>
            <a:r>
              <a:rPr lang="en-US" sz="3000" dirty="0">
                <a:solidFill>
                  <a:srgbClr val="FF2F7E"/>
                </a:solidFill>
                <a:latin typeface="Arial" pitchFamily="34" charset="0"/>
                <a:cs typeface="Arial" pitchFamily="34" charset="0"/>
              </a:rPr>
              <a:t>♀</a:t>
            </a:r>
            <a:r>
              <a:rPr lang="en-US" sz="3000" dirty="0">
                <a:solidFill>
                  <a:schemeClr val="tx2">
                    <a:lumMod val="75000"/>
                  </a:schemeClr>
                </a:solidFill>
                <a:latin typeface="Arial" pitchFamily="34" charset="0"/>
                <a:cs typeface="Arial" pitchFamily="34" charset="0"/>
              </a:rPr>
              <a:t> - 8, age 22-49 y).</a:t>
            </a:r>
          </a:p>
          <a:p>
            <a:pPr algn="just" fontAlgn="base">
              <a:spcBef>
                <a:spcPct val="0"/>
              </a:spcBef>
              <a:spcAft>
                <a:spcPct val="0"/>
              </a:spcAft>
            </a:pPr>
            <a:r>
              <a:rPr lang="en-US" sz="3000" dirty="0">
                <a:solidFill>
                  <a:schemeClr val="tx2">
                    <a:lumMod val="75000"/>
                  </a:schemeClr>
                </a:solidFill>
                <a:latin typeface="Arial" pitchFamily="34" charset="0"/>
                <a:cs typeface="Arial" pitchFamily="34" charset="0"/>
              </a:rPr>
              <a:t/>
            </a:r>
            <a:br>
              <a:rPr lang="en-US" sz="3000" dirty="0">
                <a:solidFill>
                  <a:schemeClr val="tx2">
                    <a:lumMod val="75000"/>
                  </a:schemeClr>
                </a:solidFill>
                <a:latin typeface="Arial" pitchFamily="34" charset="0"/>
                <a:cs typeface="Arial" pitchFamily="34" charset="0"/>
              </a:rPr>
            </a:br>
            <a:r>
              <a:rPr lang="en-US" sz="3000" dirty="0">
                <a:solidFill>
                  <a:schemeClr val="tx2">
                    <a:lumMod val="75000"/>
                  </a:schemeClr>
                </a:solidFill>
                <a:latin typeface="Arial" pitchFamily="34" charset="0"/>
                <a:cs typeface="Arial" pitchFamily="34" charset="0"/>
              </a:rPr>
              <a:t>Same study performed in main group of symptomatic patients pre-op. Postoperative results were analyzed by means of control study six month post-op and compared with clinical outcome.</a:t>
            </a:r>
          </a:p>
        </p:txBody>
      </p:sp>
      <p:graphicFrame>
        <p:nvGraphicFramePr>
          <p:cNvPr id="68" name="Таблица 67"/>
          <p:cNvGraphicFramePr>
            <a:graphicFrameLocks noGrp="1"/>
          </p:cNvGraphicFramePr>
          <p:nvPr>
            <p:extLst>
              <p:ext uri="{D42A27DB-BD31-4B8C-83A1-F6EECF244321}">
                <p14:modId xmlns:p14="http://schemas.microsoft.com/office/powerpoint/2010/main" val="2431519633"/>
              </p:ext>
            </p:extLst>
          </p:nvPr>
        </p:nvGraphicFramePr>
        <p:xfrm>
          <a:off x="23690808" y="11787910"/>
          <a:ext cx="7709173" cy="4918169"/>
        </p:xfrm>
        <a:graphic>
          <a:graphicData uri="http://schemas.openxmlformats.org/drawingml/2006/table">
            <a:tbl>
              <a:tblPr>
                <a:tableStyleId>{2D5ABB26-0587-4C30-8999-92F81FD0307C}</a:tableStyleId>
              </a:tblPr>
              <a:tblGrid>
                <a:gridCol w="3660025"/>
                <a:gridCol w="1580154"/>
                <a:gridCol w="1646781"/>
                <a:gridCol w="822213"/>
              </a:tblGrid>
              <a:tr h="704148">
                <a:tc>
                  <a:txBody>
                    <a:bodyPr/>
                    <a:lstStyle/>
                    <a:p>
                      <a:pPr algn="ctr">
                        <a:spcAft>
                          <a:spcPts val="0"/>
                        </a:spcAft>
                      </a:pPr>
                      <a:r>
                        <a:rPr lang="en-US" sz="1600" cap="all" dirty="0" smtClean="0">
                          <a:solidFill>
                            <a:schemeClr val="tx2">
                              <a:lumMod val="75000"/>
                            </a:schemeClr>
                          </a:solidFill>
                          <a:latin typeface="Arial" pitchFamily="34" charset="0"/>
                          <a:cs typeface="Arial" pitchFamily="34" charset="0"/>
                        </a:rPr>
                        <a:t>CSF</a:t>
                      </a:r>
                      <a:r>
                        <a:rPr lang="en-US" sz="1600" cap="all" baseline="0" dirty="0" smtClean="0">
                          <a:solidFill>
                            <a:schemeClr val="tx2">
                              <a:lumMod val="75000"/>
                            </a:schemeClr>
                          </a:solidFill>
                          <a:latin typeface="Arial" pitchFamily="34" charset="0"/>
                          <a:cs typeface="Arial" pitchFamily="34" charset="0"/>
                        </a:rPr>
                        <a:t> FLOW PATTERNS</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cap="all" dirty="0" smtClean="0">
                          <a:solidFill>
                            <a:schemeClr val="tx2">
                              <a:lumMod val="75000"/>
                            </a:schemeClr>
                          </a:solidFill>
                          <a:latin typeface="Arial" pitchFamily="34" charset="0"/>
                          <a:cs typeface="Arial" pitchFamily="34" charset="0"/>
                        </a:rPr>
                        <a:t>VOLUNTEERS</a:t>
                      </a:r>
                      <a:endParaRPr lang="ru-RU" sz="1600" dirty="0">
                        <a:solidFill>
                          <a:schemeClr val="tx2">
                            <a:lumMod val="75000"/>
                          </a:schemeClr>
                        </a:solidFill>
                        <a:latin typeface="Arial" pitchFamily="34" charset="0"/>
                        <a:cs typeface="Arial" pitchFamily="34" charset="0"/>
                      </a:endParaRPr>
                    </a:p>
                    <a:p>
                      <a:pPr algn="ctr">
                        <a:spcAft>
                          <a:spcPts val="0"/>
                        </a:spcAft>
                      </a:pPr>
                      <a:r>
                        <a:rPr lang="ru-RU" sz="1600" cap="all" dirty="0">
                          <a:solidFill>
                            <a:schemeClr val="tx2">
                              <a:lumMod val="75000"/>
                            </a:schemeClr>
                          </a:solidFill>
                          <a:latin typeface="Arial" pitchFamily="34" charset="0"/>
                          <a:cs typeface="Arial" pitchFamily="34" charset="0"/>
                        </a:rPr>
                        <a:t>(n=16)</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cap="all" dirty="0" smtClean="0">
                          <a:solidFill>
                            <a:srgbClr val="FF0000"/>
                          </a:solidFill>
                          <a:latin typeface="Arial" pitchFamily="34" charset="0"/>
                          <a:cs typeface="Arial" pitchFamily="34" charset="0"/>
                        </a:rPr>
                        <a:t>CM I PRE-OP</a:t>
                      </a:r>
                      <a:endParaRPr lang="ru-RU" sz="1600" dirty="0">
                        <a:solidFill>
                          <a:srgbClr val="FF0000"/>
                        </a:solidFill>
                        <a:latin typeface="Arial" pitchFamily="34" charset="0"/>
                        <a:cs typeface="Arial" pitchFamily="34" charset="0"/>
                      </a:endParaRPr>
                    </a:p>
                    <a:p>
                      <a:pPr algn="ctr">
                        <a:spcAft>
                          <a:spcPts val="0"/>
                        </a:spcAft>
                      </a:pPr>
                      <a:r>
                        <a:rPr lang="ru-RU" sz="1600" cap="all" dirty="0">
                          <a:solidFill>
                            <a:schemeClr val="tx2">
                              <a:lumMod val="75000"/>
                            </a:schemeClr>
                          </a:solidFill>
                          <a:latin typeface="Arial" pitchFamily="34" charset="0"/>
                          <a:cs typeface="Arial" pitchFamily="34" charset="0"/>
                        </a:rPr>
                        <a:t>(n=39)</a:t>
                      </a:r>
                      <a:endParaRPr lang="ru-RU" sz="1600" b="0"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ru-RU" sz="1600" cap="all" dirty="0" err="1">
                          <a:solidFill>
                            <a:schemeClr val="tx2">
                              <a:lumMod val="75000"/>
                            </a:schemeClr>
                          </a:solidFill>
                          <a:latin typeface="Arial" pitchFamily="34" charset="0"/>
                          <a:cs typeface="Arial" pitchFamily="34" charset="0"/>
                        </a:rPr>
                        <a:t>p</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r>
              <a:tr h="486233">
                <a:tc>
                  <a:txBody>
                    <a:bodyPr/>
                    <a:lstStyle/>
                    <a:p>
                      <a:pPr>
                        <a:spcAft>
                          <a:spcPts val="0"/>
                        </a:spcAft>
                      </a:pPr>
                      <a:r>
                        <a:rPr lang="en-US" sz="2000" dirty="0" smtClean="0">
                          <a:solidFill>
                            <a:schemeClr val="tx2">
                              <a:lumMod val="75000"/>
                            </a:schemeClr>
                          </a:solidFill>
                          <a:latin typeface="Arial" pitchFamily="34" charset="0"/>
                          <a:cs typeface="Arial" pitchFamily="34" charset="0"/>
                        </a:rPr>
                        <a:t>Volumetric</a:t>
                      </a:r>
                      <a:r>
                        <a:rPr lang="en-US" sz="2000" baseline="0" dirty="0" smtClean="0">
                          <a:solidFill>
                            <a:schemeClr val="tx2">
                              <a:lumMod val="75000"/>
                            </a:schemeClr>
                          </a:solidFill>
                          <a:latin typeface="Arial" pitchFamily="34" charset="0"/>
                          <a:cs typeface="Arial" pitchFamily="34" charset="0"/>
                        </a:rPr>
                        <a:t> flow </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ml</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1.04±0.37</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0.29±0.15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smtClean="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48311">
                <a:tc>
                  <a:txBody>
                    <a:bodyPr/>
                    <a:lstStyle/>
                    <a:p>
                      <a:pPr>
                        <a:spcAft>
                          <a:spcPts val="0"/>
                        </a:spcAft>
                      </a:pPr>
                      <a:r>
                        <a:rPr lang="en-US" sz="2000" baseline="0" dirty="0" smtClean="0">
                          <a:solidFill>
                            <a:schemeClr val="tx2">
                              <a:lumMod val="75000"/>
                            </a:schemeClr>
                          </a:solidFill>
                          <a:latin typeface="Arial" pitchFamily="34" charset="0"/>
                          <a:cs typeface="Arial" pitchFamily="34" charset="0"/>
                        </a:rPr>
                        <a:t>Linear a</a:t>
                      </a:r>
                      <a:r>
                        <a:rPr lang="en-US" sz="2000" dirty="0" smtClean="0">
                          <a:solidFill>
                            <a:schemeClr val="tx2">
                              <a:lumMod val="75000"/>
                            </a:schemeClr>
                          </a:solidFill>
                          <a:latin typeface="Arial" pitchFamily="34" charset="0"/>
                          <a:cs typeface="Arial" pitchFamily="34" charset="0"/>
                        </a:rPr>
                        <a:t>verage </a:t>
                      </a:r>
                      <a:r>
                        <a:rPr lang="en-US" sz="2000" baseline="0" dirty="0" smtClean="0">
                          <a:solidFill>
                            <a:schemeClr val="tx2">
                              <a:lumMod val="75000"/>
                            </a:schemeClr>
                          </a:solidFill>
                          <a:latin typeface="Arial" pitchFamily="34" charset="0"/>
                          <a:cs typeface="Arial" pitchFamily="34" charset="0"/>
                        </a:rPr>
                        <a:t>velocities amplitude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2.25±0.60</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0.73±0.21</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48311">
                <a:tc>
                  <a:txBody>
                    <a:bodyPr/>
                    <a:lstStyle/>
                    <a:p>
                      <a:pPr>
                        <a:spcAft>
                          <a:spcPts val="0"/>
                        </a:spcAft>
                      </a:pPr>
                      <a:r>
                        <a:rPr lang="en-US" sz="2000" baseline="0" dirty="0" smtClean="0">
                          <a:solidFill>
                            <a:schemeClr val="tx2">
                              <a:lumMod val="75000"/>
                            </a:schemeClr>
                          </a:solidFill>
                          <a:latin typeface="Arial" pitchFamily="34" charset="0"/>
                          <a:cs typeface="Arial" pitchFamily="34" charset="0"/>
                        </a:rPr>
                        <a:t>Linear m</a:t>
                      </a:r>
                      <a:r>
                        <a:rPr lang="en-US" sz="2000" dirty="0" smtClean="0">
                          <a:solidFill>
                            <a:schemeClr val="tx2">
                              <a:lumMod val="75000"/>
                            </a:schemeClr>
                          </a:solidFill>
                          <a:latin typeface="Arial" pitchFamily="34" charset="0"/>
                          <a:cs typeface="Arial" pitchFamily="34" charset="0"/>
                        </a:rPr>
                        <a:t>aximum </a:t>
                      </a:r>
                      <a:r>
                        <a:rPr lang="en-US" sz="2000" baseline="0" dirty="0" smtClean="0">
                          <a:solidFill>
                            <a:schemeClr val="tx2">
                              <a:lumMod val="75000"/>
                            </a:schemeClr>
                          </a:solidFill>
                          <a:latin typeface="Arial" pitchFamily="34" charset="0"/>
                          <a:cs typeface="Arial" pitchFamily="34" charset="0"/>
                        </a:rPr>
                        <a:t>velocities amplitude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7.2±0.68</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5.1±0.73</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48311">
                <a:tc>
                  <a:txBody>
                    <a:bodyPr/>
                    <a:lstStyle/>
                    <a:p>
                      <a:pPr>
                        <a:spcAft>
                          <a:spcPts val="0"/>
                        </a:spcAft>
                      </a:pPr>
                      <a:r>
                        <a:rPr lang="en-US" sz="2000" dirty="0" smtClean="0">
                          <a:solidFill>
                            <a:schemeClr val="tx2">
                              <a:lumMod val="75000"/>
                            </a:schemeClr>
                          </a:solidFill>
                          <a:latin typeface="Arial" pitchFamily="34" charset="0"/>
                          <a:cs typeface="Arial" pitchFamily="34" charset="0"/>
                        </a:rPr>
                        <a:t>Volumetric velocities amplitude</a:t>
                      </a:r>
                      <a:r>
                        <a:rPr lang="en-US" sz="2000" baseline="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ml</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min</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341±106.04</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90.8±23.77</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48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latin typeface="Arial" pitchFamily="34" charset="0"/>
                          <a:cs typeface="Arial" pitchFamily="34" charset="0"/>
                        </a:rPr>
                        <a:t>Mean</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average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linear</a:t>
                      </a:r>
                      <a:r>
                        <a:rPr lang="en-US" sz="2000" baseline="0" dirty="0" smtClean="0">
                          <a:solidFill>
                            <a:schemeClr val="tx2">
                              <a:lumMod val="75000"/>
                            </a:schemeClr>
                          </a:solidFill>
                          <a:latin typeface="Arial" pitchFamily="34" charset="0"/>
                          <a:cs typeface="Arial" pitchFamily="34" charset="0"/>
                        </a:rPr>
                        <a:t> velocity</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smtClean="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0.68±0.21</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0.2±0.08</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48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latin typeface="Arial" pitchFamily="34" charset="0"/>
                          <a:cs typeface="Arial" pitchFamily="34" charset="0"/>
                        </a:rPr>
                        <a:t>Mean</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maximal</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linear</a:t>
                      </a:r>
                      <a:r>
                        <a:rPr lang="en-US" sz="2000" baseline="0" dirty="0" smtClean="0">
                          <a:solidFill>
                            <a:schemeClr val="tx2">
                              <a:lumMod val="75000"/>
                            </a:schemeClr>
                          </a:solidFill>
                          <a:latin typeface="Arial" pitchFamily="34" charset="0"/>
                          <a:cs typeface="Arial" pitchFamily="34" charset="0"/>
                        </a:rPr>
                        <a:t> velocity</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smtClean="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a:solidFill>
                            <a:schemeClr val="tx2">
                              <a:lumMod val="75000"/>
                            </a:schemeClr>
                          </a:solidFill>
                          <a:latin typeface="Arial" pitchFamily="34" charset="0"/>
                          <a:cs typeface="Arial" pitchFamily="34" charset="0"/>
                        </a:rPr>
                        <a:t>2.45±0.52</a:t>
                      </a:r>
                      <a:endParaRPr lang="ru-RU" sz="2000" b="1">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2.02±0.21</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smtClean="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86233">
                <a:tc>
                  <a:txBody>
                    <a:bodyPr/>
                    <a:lstStyle/>
                    <a:p>
                      <a:pPr>
                        <a:spcAft>
                          <a:spcPts val="0"/>
                        </a:spcAft>
                      </a:pPr>
                      <a:r>
                        <a:rPr lang="en-US" sz="2000" dirty="0" smtClean="0">
                          <a:solidFill>
                            <a:schemeClr val="tx2">
                              <a:lumMod val="75000"/>
                            </a:schemeClr>
                          </a:solidFill>
                          <a:latin typeface="Arial" pitchFamily="34" charset="0"/>
                          <a:cs typeface="Arial" pitchFamily="34" charset="0"/>
                        </a:rPr>
                        <a:t>Mean</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volumetric</a:t>
                      </a:r>
                      <a:r>
                        <a:rPr lang="en-US" sz="2000" baseline="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ml</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min</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84.56±34.52</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24.5±8.13</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chemeClr val="tx2">
                              <a:lumMod val="75000"/>
                            </a:schemeClr>
                          </a:solidFill>
                          <a:latin typeface="Arial" pitchFamily="34" charset="0"/>
                          <a:cs typeface="Arial" pitchFamily="34" charset="0"/>
                        </a:rPr>
                        <a:t>&lt;0.05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
        <p:nvSpPr>
          <p:cNvPr id="69" name="TextBox 68"/>
          <p:cNvSpPr txBox="1"/>
          <p:nvPr/>
        </p:nvSpPr>
        <p:spPr>
          <a:xfrm>
            <a:off x="16791085" y="17041446"/>
            <a:ext cx="14604579" cy="400110"/>
          </a:xfrm>
          <a:prstGeom prst="rect">
            <a:avLst/>
          </a:prstGeom>
          <a:noFill/>
        </p:spPr>
        <p:txBody>
          <a:bodyPr wrap="square" rtlCol="0">
            <a:spAutoFit/>
          </a:bodyPr>
          <a:lstStyle/>
          <a:p>
            <a:pPr algn="ctr"/>
            <a:r>
              <a:rPr lang="en-US" sz="2000" i="1" dirty="0" smtClean="0">
                <a:solidFill>
                  <a:schemeClr val="tx2">
                    <a:lumMod val="75000"/>
                  </a:schemeClr>
                </a:solidFill>
                <a:latin typeface="Arial" pitchFamily="34" charset="0"/>
                <a:cs typeface="Arial" pitchFamily="34" charset="0"/>
              </a:rPr>
              <a:t>Data analyze shows significantly </a:t>
            </a:r>
            <a:r>
              <a:rPr lang="en-US" sz="2000" i="1" dirty="0" smtClean="0">
                <a:solidFill>
                  <a:srgbClr val="FF0000"/>
                </a:solidFill>
                <a:latin typeface="Arial" pitchFamily="34" charset="0"/>
                <a:cs typeface="Arial" pitchFamily="34" charset="0"/>
              </a:rPr>
              <a:t>decreased</a:t>
            </a:r>
            <a:r>
              <a:rPr lang="en-US" sz="2000" i="1" dirty="0" smtClean="0">
                <a:solidFill>
                  <a:schemeClr val="tx2">
                    <a:lumMod val="75000"/>
                  </a:schemeClr>
                </a:solidFill>
                <a:latin typeface="Arial" pitchFamily="34" charset="0"/>
                <a:cs typeface="Arial" pitchFamily="34" charset="0"/>
              </a:rPr>
              <a:t> patterns and </a:t>
            </a:r>
            <a:r>
              <a:rPr lang="en-US" sz="2000" i="1" dirty="0" smtClean="0">
                <a:solidFill>
                  <a:srgbClr val="FF0000"/>
                </a:solidFill>
                <a:latin typeface="Arial" pitchFamily="34" charset="0"/>
                <a:cs typeface="Arial" pitchFamily="34" charset="0"/>
              </a:rPr>
              <a:t>abnormal</a:t>
            </a:r>
            <a:r>
              <a:rPr lang="en-US" sz="2000" i="1" dirty="0" smtClean="0">
                <a:solidFill>
                  <a:schemeClr val="tx2">
                    <a:lumMod val="75000"/>
                  </a:schemeClr>
                </a:solidFill>
                <a:latin typeface="Arial" pitchFamily="34" charset="0"/>
                <a:cs typeface="Arial" pitchFamily="34" charset="0"/>
              </a:rPr>
              <a:t> CSF dynamics in the upper cervical segment</a:t>
            </a:r>
            <a:endParaRPr lang="ru-RU" sz="2000" i="1" dirty="0">
              <a:solidFill>
                <a:schemeClr val="tx2">
                  <a:lumMod val="75000"/>
                </a:schemeClr>
              </a:solidFill>
              <a:latin typeface="Arial" pitchFamily="34" charset="0"/>
              <a:cs typeface="Arial" pitchFamily="34" charset="0"/>
            </a:endParaRPr>
          </a:p>
        </p:txBody>
      </p:sp>
      <p:sp>
        <p:nvSpPr>
          <p:cNvPr id="70" name="Text Box 10"/>
          <p:cNvSpPr txBox="1">
            <a:spLocks noChangeArrowheads="1"/>
          </p:cNvSpPr>
          <p:nvPr/>
        </p:nvSpPr>
        <p:spPr bwMode="auto">
          <a:xfrm>
            <a:off x="16418000" y="18218249"/>
            <a:ext cx="15467059" cy="13787636"/>
          </a:xfrm>
          <a:prstGeom prst="rect">
            <a:avLst/>
          </a:prstGeom>
          <a:solidFill>
            <a:schemeClr val="bg1"/>
          </a:solidFill>
          <a:ln w="12700">
            <a:solidFill>
              <a:srgbClr val="2074B7"/>
            </a:solidFill>
            <a:miter lim="800000"/>
            <a:headEnd/>
            <a:tailEnd/>
          </a:ln>
          <a:effectLst/>
          <a:extLst/>
        </p:spPr>
        <p:txBody>
          <a:bodyPr lIns="375509" tIns="375509" rIns="375509" bIns="375509"/>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spcBef>
                <a:spcPct val="50000"/>
              </a:spcBef>
            </a:pPr>
            <a:r>
              <a:rPr lang="en-US" sz="5500" b="1" dirty="0" smtClean="0">
                <a:solidFill>
                  <a:srgbClr val="2074B7"/>
                </a:solidFill>
                <a:latin typeface="+mn-lt"/>
              </a:rPr>
              <a:t>CSF-FLOW VALUES AT С2-С3 LEVEL IN PATIENTS</a:t>
            </a:r>
            <a:br>
              <a:rPr lang="en-US" sz="5500" b="1" dirty="0" smtClean="0">
                <a:solidFill>
                  <a:srgbClr val="2074B7"/>
                </a:solidFill>
                <a:latin typeface="+mn-lt"/>
              </a:rPr>
            </a:br>
            <a:r>
              <a:rPr lang="en-US" sz="5500" b="1" dirty="0" smtClean="0">
                <a:solidFill>
                  <a:srgbClr val="2074B7"/>
                </a:solidFill>
                <a:latin typeface="+mn-lt"/>
              </a:rPr>
              <a:t>WITH SYMPTOMATIC CM I POST-OP</a:t>
            </a:r>
            <a:endParaRPr lang="en-US" sz="3000" dirty="0">
              <a:solidFill>
                <a:srgbClr val="212D65"/>
              </a:solidFill>
              <a:latin typeface="+mn-lt"/>
            </a:endParaRPr>
          </a:p>
        </p:txBody>
      </p:sp>
      <p:sp>
        <p:nvSpPr>
          <p:cNvPr id="71" name="TextBox 70"/>
          <p:cNvSpPr txBox="1"/>
          <p:nvPr/>
        </p:nvSpPr>
        <p:spPr>
          <a:xfrm>
            <a:off x="16767052" y="20566423"/>
            <a:ext cx="6395667" cy="3785652"/>
          </a:xfrm>
          <a:prstGeom prst="rect">
            <a:avLst/>
          </a:prstGeom>
          <a:noFill/>
        </p:spPr>
        <p:txBody>
          <a:bodyPr wrap="square" rtlCol="0">
            <a:spAutoFit/>
          </a:bodyPr>
          <a:lstStyle/>
          <a:p>
            <a:pPr algn="just" fontAlgn="base">
              <a:spcBef>
                <a:spcPct val="0"/>
              </a:spcBef>
              <a:spcAft>
                <a:spcPct val="0"/>
              </a:spcAft>
            </a:pPr>
            <a:r>
              <a:rPr lang="en-US" sz="3000" dirty="0">
                <a:solidFill>
                  <a:schemeClr val="tx2">
                    <a:lumMod val="75000"/>
                  </a:schemeClr>
                </a:solidFill>
                <a:latin typeface="Arial" pitchFamily="34" charset="0"/>
                <a:cs typeface="Arial" pitchFamily="34" charset="0"/>
              </a:rPr>
              <a:t>After performing </a:t>
            </a:r>
            <a:r>
              <a:rPr lang="en-US" sz="3000" dirty="0" err="1">
                <a:solidFill>
                  <a:schemeClr val="tx2">
                    <a:lumMod val="75000"/>
                  </a:schemeClr>
                </a:solidFill>
                <a:latin typeface="Arial" pitchFamily="34" charset="0"/>
                <a:cs typeface="Arial" pitchFamily="34" charset="0"/>
              </a:rPr>
              <a:t>craniovertebral</a:t>
            </a:r>
            <a:r>
              <a:rPr lang="en-US" sz="3000" dirty="0">
                <a:solidFill>
                  <a:schemeClr val="tx2">
                    <a:lumMod val="75000"/>
                  </a:schemeClr>
                </a:solidFill>
                <a:latin typeface="Arial" pitchFamily="34" charset="0"/>
                <a:cs typeface="Arial" pitchFamily="34" charset="0"/>
              </a:rPr>
              <a:t> decompression consisted of a </a:t>
            </a:r>
            <a:r>
              <a:rPr lang="en-US" sz="3000" dirty="0" err="1">
                <a:solidFill>
                  <a:schemeClr val="tx2">
                    <a:lumMod val="75000"/>
                  </a:schemeClr>
                </a:solidFill>
                <a:latin typeface="Arial" pitchFamily="34" charset="0"/>
                <a:cs typeface="Arial" pitchFamily="34" charset="0"/>
              </a:rPr>
              <a:t>suboccipital</a:t>
            </a:r>
            <a:r>
              <a:rPr lang="en-US" sz="3000" dirty="0">
                <a:solidFill>
                  <a:schemeClr val="tx2">
                    <a:lumMod val="75000"/>
                  </a:schemeClr>
                </a:solidFill>
                <a:latin typeface="Arial" pitchFamily="34" charset="0"/>
                <a:cs typeface="Arial" pitchFamily="34" charset="0"/>
              </a:rPr>
              <a:t> </a:t>
            </a:r>
            <a:r>
              <a:rPr lang="en-US" sz="3000" dirty="0" err="1">
                <a:solidFill>
                  <a:schemeClr val="tx2">
                    <a:lumMod val="75000"/>
                  </a:schemeClr>
                </a:solidFill>
                <a:latin typeface="Arial" pitchFamily="34" charset="0"/>
                <a:cs typeface="Arial" pitchFamily="34" charset="0"/>
              </a:rPr>
              <a:t>craniectomy</a:t>
            </a:r>
            <a:r>
              <a:rPr lang="en-US" sz="3000" dirty="0">
                <a:solidFill>
                  <a:schemeClr val="tx2">
                    <a:lumMod val="75000"/>
                  </a:schemeClr>
                </a:solidFill>
                <a:latin typeface="Arial" pitchFamily="34" charset="0"/>
                <a:cs typeface="Arial" pitchFamily="34" charset="0"/>
              </a:rPr>
              <a:t>, a C1 laminectomy and autologous </a:t>
            </a:r>
            <a:r>
              <a:rPr lang="en-US" sz="3000" dirty="0" err="1">
                <a:solidFill>
                  <a:schemeClr val="tx2">
                    <a:lumMod val="75000"/>
                  </a:schemeClr>
                </a:solidFill>
                <a:latin typeface="Arial" pitchFamily="34" charset="0"/>
                <a:cs typeface="Arial" pitchFamily="34" charset="0"/>
              </a:rPr>
              <a:t>duraplasty</a:t>
            </a:r>
            <a:r>
              <a:rPr lang="en-US" sz="3000" dirty="0">
                <a:solidFill>
                  <a:schemeClr val="tx2">
                    <a:lumMod val="75000"/>
                  </a:schemeClr>
                </a:solidFill>
                <a:latin typeface="Arial" pitchFamily="34" charset="0"/>
                <a:cs typeface="Arial" pitchFamily="34" charset="0"/>
              </a:rPr>
              <a:t> with arachnoid sparing we observed significant </a:t>
            </a:r>
            <a:r>
              <a:rPr lang="en-US" sz="3000" dirty="0">
                <a:solidFill>
                  <a:srgbClr val="00B050"/>
                </a:solidFill>
                <a:latin typeface="Arial" pitchFamily="34" charset="0"/>
                <a:cs typeface="Arial" pitchFamily="34" charset="0"/>
              </a:rPr>
              <a:t>improvement</a:t>
            </a:r>
            <a:r>
              <a:rPr lang="en-US" sz="3000" dirty="0">
                <a:solidFill>
                  <a:schemeClr val="tx2">
                    <a:lumMod val="75000"/>
                  </a:schemeClr>
                </a:solidFill>
                <a:latin typeface="Arial" pitchFamily="34" charset="0"/>
                <a:cs typeface="Arial" pitchFamily="34" charset="0"/>
              </a:rPr>
              <a:t> of main CSF-flow patterns in the region of interest.</a:t>
            </a:r>
          </a:p>
        </p:txBody>
      </p:sp>
      <p:graphicFrame>
        <p:nvGraphicFramePr>
          <p:cNvPr id="74" name="Таблица 73"/>
          <p:cNvGraphicFramePr>
            <a:graphicFrameLocks noGrp="1"/>
          </p:cNvGraphicFramePr>
          <p:nvPr>
            <p:extLst>
              <p:ext uri="{D42A27DB-BD31-4B8C-83A1-F6EECF244321}">
                <p14:modId xmlns:p14="http://schemas.microsoft.com/office/powerpoint/2010/main" val="1179260176"/>
              </p:ext>
            </p:extLst>
          </p:nvPr>
        </p:nvGraphicFramePr>
        <p:xfrm>
          <a:off x="23695125" y="20666521"/>
          <a:ext cx="7704856" cy="4907280"/>
        </p:xfrm>
        <a:graphic>
          <a:graphicData uri="http://schemas.openxmlformats.org/drawingml/2006/table">
            <a:tbl>
              <a:tblPr>
                <a:tableStyleId>{2D5ABB26-0587-4C30-8999-92F81FD0307C}</a:tableStyleId>
              </a:tblPr>
              <a:tblGrid>
                <a:gridCol w="3497519"/>
                <a:gridCol w="1543020"/>
                <a:gridCol w="1842567"/>
                <a:gridCol w="821750"/>
              </a:tblGrid>
              <a:tr h="471790">
                <a:tc>
                  <a:txBody>
                    <a:bodyPr/>
                    <a:lstStyle/>
                    <a:p>
                      <a:pPr algn="ctr">
                        <a:spcAft>
                          <a:spcPts val="0"/>
                        </a:spcAft>
                      </a:pPr>
                      <a:r>
                        <a:rPr lang="en-US" sz="1600" cap="all" dirty="0" smtClean="0">
                          <a:solidFill>
                            <a:schemeClr val="tx2">
                              <a:lumMod val="75000"/>
                            </a:schemeClr>
                          </a:solidFill>
                          <a:latin typeface="Arial" pitchFamily="34" charset="0"/>
                          <a:cs typeface="Arial" pitchFamily="34" charset="0"/>
                        </a:rPr>
                        <a:t>CSF</a:t>
                      </a:r>
                      <a:r>
                        <a:rPr lang="en-US" sz="1600" cap="all" baseline="0" dirty="0" smtClean="0">
                          <a:solidFill>
                            <a:schemeClr val="tx2">
                              <a:lumMod val="75000"/>
                            </a:schemeClr>
                          </a:solidFill>
                          <a:latin typeface="Arial" pitchFamily="34" charset="0"/>
                          <a:cs typeface="Arial" pitchFamily="34" charset="0"/>
                        </a:rPr>
                        <a:t> FLOW PATTERNS</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cap="all" dirty="0" smtClean="0">
                          <a:solidFill>
                            <a:schemeClr val="tx2">
                              <a:lumMod val="75000"/>
                            </a:schemeClr>
                          </a:solidFill>
                          <a:latin typeface="Arial" pitchFamily="34" charset="0"/>
                          <a:cs typeface="Arial" pitchFamily="34" charset="0"/>
                        </a:rPr>
                        <a:t>VOLUNTEERS</a:t>
                      </a:r>
                      <a:endParaRPr lang="ru-RU" sz="1600" dirty="0">
                        <a:solidFill>
                          <a:schemeClr val="tx2">
                            <a:lumMod val="75000"/>
                          </a:schemeClr>
                        </a:solidFill>
                        <a:latin typeface="Arial" pitchFamily="34" charset="0"/>
                        <a:cs typeface="Arial" pitchFamily="34" charset="0"/>
                      </a:endParaRPr>
                    </a:p>
                    <a:p>
                      <a:pPr algn="ctr">
                        <a:spcAft>
                          <a:spcPts val="0"/>
                        </a:spcAft>
                      </a:pPr>
                      <a:r>
                        <a:rPr lang="ru-RU" sz="1600" cap="all" dirty="0">
                          <a:solidFill>
                            <a:schemeClr val="tx2">
                              <a:lumMod val="75000"/>
                            </a:schemeClr>
                          </a:solidFill>
                          <a:latin typeface="Arial" pitchFamily="34" charset="0"/>
                          <a:cs typeface="Arial" pitchFamily="34" charset="0"/>
                        </a:rPr>
                        <a:t>(n=16)</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600" cap="all" dirty="0" smtClean="0">
                          <a:solidFill>
                            <a:srgbClr val="00B050"/>
                          </a:solidFill>
                          <a:latin typeface="Arial" pitchFamily="34" charset="0"/>
                          <a:cs typeface="Arial" pitchFamily="34" charset="0"/>
                        </a:rPr>
                        <a:t>CM I POST-OP</a:t>
                      </a:r>
                      <a:endParaRPr lang="ru-RU" sz="1600" dirty="0">
                        <a:solidFill>
                          <a:srgbClr val="00B050"/>
                        </a:solidFill>
                        <a:latin typeface="Arial" pitchFamily="34" charset="0"/>
                        <a:cs typeface="Arial" pitchFamily="34" charset="0"/>
                      </a:endParaRPr>
                    </a:p>
                    <a:p>
                      <a:pPr algn="ctr">
                        <a:spcAft>
                          <a:spcPts val="0"/>
                        </a:spcAft>
                      </a:pPr>
                      <a:r>
                        <a:rPr lang="ru-RU" sz="1600" cap="all" dirty="0">
                          <a:solidFill>
                            <a:schemeClr val="tx2">
                              <a:lumMod val="75000"/>
                            </a:schemeClr>
                          </a:solidFill>
                          <a:latin typeface="Arial" pitchFamily="34" charset="0"/>
                          <a:cs typeface="Arial" pitchFamily="34" charset="0"/>
                        </a:rPr>
                        <a:t>(n=39)</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ru-RU" sz="1600" cap="all" dirty="0" err="1">
                          <a:solidFill>
                            <a:schemeClr val="tx2">
                              <a:lumMod val="75000"/>
                            </a:schemeClr>
                          </a:solidFill>
                          <a:latin typeface="Arial" pitchFamily="34" charset="0"/>
                          <a:cs typeface="Arial" pitchFamily="34" charset="0"/>
                        </a:rPr>
                        <a:t>p</a:t>
                      </a:r>
                      <a:endParaRPr lang="ru-RU" sz="16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r>
              <a:tr h="280411">
                <a:tc>
                  <a:txBody>
                    <a:bodyPr/>
                    <a:lstStyle/>
                    <a:p>
                      <a:pPr>
                        <a:spcAft>
                          <a:spcPts val="0"/>
                        </a:spcAft>
                      </a:pPr>
                      <a:r>
                        <a:rPr lang="en-US" sz="2000" dirty="0" smtClean="0">
                          <a:solidFill>
                            <a:schemeClr val="tx2">
                              <a:lumMod val="75000"/>
                            </a:schemeClr>
                          </a:solidFill>
                          <a:latin typeface="Arial" pitchFamily="34" charset="0"/>
                          <a:cs typeface="Arial" pitchFamily="34" charset="0"/>
                        </a:rPr>
                        <a:t>Volumetric</a:t>
                      </a:r>
                      <a:r>
                        <a:rPr lang="en-US" sz="2000" baseline="0" dirty="0" smtClean="0">
                          <a:solidFill>
                            <a:schemeClr val="tx2">
                              <a:lumMod val="75000"/>
                            </a:schemeClr>
                          </a:solidFill>
                          <a:latin typeface="Arial" pitchFamily="34" charset="0"/>
                          <a:cs typeface="Arial" pitchFamily="34" charset="0"/>
                        </a:rPr>
                        <a:t> flow </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ml</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1.04±0.37</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smtClean="0">
                          <a:solidFill>
                            <a:schemeClr val="tx2">
                              <a:lumMod val="75000"/>
                            </a:schemeClr>
                          </a:solidFill>
                          <a:latin typeface="Arial" pitchFamily="34" charset="0"/>
                          <a:cs typeface="Arial" pitchFamily="34" charset="0"/>
                        </a:rPr>
                        <a:t>0.</a:t>
                      </a:r>
                      <a:r>
                        <a:rPr lang="en-US" sz="2000" dirty="0" smtClean="0">
                          <a:solidFill>
                            <a:schemeClr val="tx2">
                              <a:lumMod val="75000"/>
                            </a:schemeClr>
                          </a:solidFill>
                          <a:latin typeface="Arial" pitchFamily="34" charset="0"/>
                          <a:cs typeface="Arial" pitchFamily="34" charset="0"/>
                        </a:rPr>
                        <a:t>72</a:t>
                      </a:r>
                      <a:r>
                        <a:rPr lang="ru-RU" sz="2000" dirty="0" smtClean="0">
                          <a:solidFill>
                            <a:schemeClr val="tx2">
                              <a:lumMod val="75000"/>
                            </a:schemeClr>
                          </a:solidFill>
                          <a:latin typeface="Arial" pitchFamily="34" charset="0"/>
                          <a:cs typeface="Arial" pitchFamily="34" charset="0"/>
                        </a:rPr>
                        <a:t>±0.1</a:t>
                      </a:r>
                      <a:r>
                        <a:rPr lang="en-US" sz="2000" dirty="0" smtClean="0">
                          <a:solidFill>
                            <a:schemeClr val="tx2">
                              <a:lumMod val="75000"/>
                            </a:schemeClr>
                          </a:solidFill>
                          <a:latin typeface="Arial" pitchFamily="34" charset="0"/>
                          <a:cs typeface="Arial" pitchFamily="34" charset="0"/>
                        </a:rPr>
                        <a:t>9</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smtClean="0">
                          <a:solidFill>
                            <a:srgbClr val="00B050"/>
                          </a:solidFill>
                          <a:latin typeface="Arial" pitchFamily="34" charset="0"/>
                          <a:cs typeface="Arial" pitchFamily="34" charset="0"/>
                        </a:rPr>
                        <a:t>&lt;0.05</a:t>
                      </a:r>
                      <a:endParaRPr lang="ru-RU" sz="2000" b="1" dirty="0">
                        <a:solidFill>
                          <a:srgbClr val="00B050"/>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26547">
                <a:tc>
                  <a:txBody>
                    <a:bodyPr/>
                    <a:lstStyle/>
                    <a:p>
                      <a:pPr>
                        <a:spcAft>
                          <a:spcPts val="0"/>
                        </a:spcAft>
                      </a:pPr>
                      <a:r>
                        <a:rPr lang="en-US" sz="2000" baseline="0" dirty="0" smtClean="0">
                          <a:solidFill>
                            <a:schemeClr val="tx2">
                              <a:lumMod val="75000"/>
                            </a:schemeClr>
                          </a:solidFill>
                          <a:latin typeface="Arial" pitchFamily="34" charset="0"/>
                          <a:cs typeface="Arial" pitchFamily="34" charset="0"/>
                        </a:rPr>
                        <a:t>Linear a</a:t>
                      </a:r>
                      <a:r>
                        <a:rPr lang="en-US" sz="2000" dirty="0" smtClean="0">
                          <a:solidFill>
                            <a:schemeClr val="tx2">
                              <a:lumMod val="75000"/>
                            </a:schemeClr>
                          </a:solidFill>
                          <a:latin typeface="Arial" pitchFamily="34" charset="0"/>
                          <a:cs typeface="Arial" pitchFamily="34" charset="0"/>
                        </a:rPr>
                        <a:t>verage </a:t>
                      </a:r>
                      <a:r>
                        <a:rPr lang="en-US" sz="2000" baseline="0" dirty="0" smtClean="0">
                          <a:solidFill>
                            <a:schemeClr val="tx2">
                              <a:lumMod val="75000"/>
                            </a:schemeClr>
                          </a:solidFill>
                          <a:latin typeface="Arial" pitchFamily="34" charset="0"/>
                          <a:cs typeface="Arial" pitchFamily="34" charset="0"/>
                        </a:rPr>
                        <a:t>velocities amplitude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2.25±0.60</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1.8</a:t>
                      </a:r>
                      <a:r>
                        <a:rPr lang="ru-RU" sz="2000" dirty="0" smtClean="0">
                          <a:solidFill>
                            <a:schemeClr val="tx2">
                              <a:lumMod val="75000"/>
                            </a:schemeClr>
                          </a:solidFill>
                          <a:latin typeface="Arial" pitchFamily="34" charset="0"/>
                          <a:cs typeface="Arial" pitchFamily="34" charset="0"/>
                        </a:rPr>
                        <a:t>±0.</a:t>
                      </a:r>
                      <a:r>
                        <a:rPr lang="en-US" sz="2000" dirty="0" smtClean="0">
                          <a:solidFill>
                            <a:schemeClr val="tx2">
                              <a:lumMod val="75000"/>
                            </a:schemeClr>
                          </a:solidFill>
                          <a:latin typeface="Arial" pitchFamily="34" charset="0"/>
                          <a:cs typeface="Arial" pitchFamily="34" charset="0"/>
                        </a:rPr>
                        <a:t>70</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&gt;</a:t>
                      </a:r>
                      <a:r>
                        <a:rPr lang="ru-RU" sz="2000" dirty="0" smtClean="0">
                          <a:solidFill>
                            <a:schemeClr val="tx2">
                              <a:lumMod val="75000"/>
                            </a:schemeClr>
                          </a:solidFill>
                          <a:latin typeface="Arial" pitchFamily="34" charset="0"/>
                          <a:cs typeface="Arial" pitchFamily="34" charset="0"/>
                        </a:rPr>
                        <a: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26547">
                <a:tc>
                  <a:txBody>
                    <a:bodyPr/>
                    <a:lstStyle/>
                    <a:p>
                      <a:pPr>
                        <a:spcAft>
                          <a:spcPts val="0"/>
                        </a:spcAft>
                      </a:pPr>
                      <a:r>
                        <a:rPr lang="en-US" sz="2000" baseline="0" dirty="0" smtClean="0">
                          <a:solidFill>
                            <a:schemeClr val="tx2">
                              <a:lumMod val="75000"/>
                            </a:schemeClr>
                          </a:solidFill>
                          <a:latin typeface="Arial" pitchFamily="34" charset="0"/>
                          <a:cs typeface="Arial" pitchFamily="34" charset="0"/>
                        </a:rPr>
                        <a:t>Linear m</a:t>
                      </a:r>
                      <a:r>
                        <a:rPr lang="en-US" sz="2000" dirty="0" smtClean="0">
                          <a:solidFill>
                            <a:schemeClr val="tx2">
                              <a:lumMod val="75000"/>
                            </a:schemeClr>
                          </a:solidFill>
                          <a:latin typeface="Arial" pitchFamily="34" charset="0"/>
                          <a:cs typeface="Arial" pitchFamily="34" charset="0"/>
                        </a:rPr>
                        <a:t>aximum </a:t>
                      </a:r>
                      <a:r>
                        <a:rPr lang="en-US" sz="2000" baseline="0" dirty="0" smtClean="0">
                          <a:solidFill>
                            <a:schemeClr val="tx2">
                              <a:lumMod val="75000"/>
                            </a:schemeClr>
                          </a:solidFill>
                          <a:latin typeface="Arial" pitchFamily="34" charset="0"/>
                          <a:cs typeface="Arial" pitchFamily="34" charset="0"/>
                        </a:rPr>
                        <a:t>velocities amplitude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7.2±0.68</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8.72</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5.06</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rgbClr val="00B050"/>
                          </a:solidFill>
                          <a:latin typeface="Arial" pitchFamily="34" charset="0"/>
                          <a:cs typeface="Arial" pitchFamily="34" charset="0"/>
                        </a:rPr>
                        <a:t>&lt;0.05</a:t>
                      </a:r>
                      <a:endParaRPr lang="ru-RU" sz="2000" b="1" dirty="0">
                        <a:solidFill>
                          <a:srgbClr val="00B050"/>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26547">
                <a:tc>
                  <a:txBody>
                    <a:bodyPr/>
                    <a:lstStyle/>
                    <a:p>
                      <a:pPr>
                        <a:spcAft>
                          <a:spcPts val="0"/>
                        </a:spcAft>
                      </a:pPr>
                      <a:r>
                        <a:rPr lang="en-US" sz="2000" dirty="0" smtClean="0">
                          <a:solidFill>
                            <a:schemeClr val="tx2">
                              <a:lumMod val="75000"/>
                            </a:schemeClr>
                          </a:solidFill>
                          <a:latin typeface="Arial" pitchFamily="34" charset="0"/>
                          <a:cs typeface="Arial" pitchFamily="34" charset="0"/>
                        </a:rPr>
                        <a:t>Volumetric velocities amplitude</a:t>
                      </a:r>
                      <a:r>
                        <a:rPr lang="en-US" sz="2000" baseline="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ml</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min</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341±106.04</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226.45</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65.07</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rgbClr val="00B050"/>
                          </a:solidFill>
                          <a:latin typeface="Arial" pitchFamily="34" charset="0"/>
                          <a:cs typeface="Arial" pitchFamily="34" charset="0"/>
                        </a:rPr>
                        <a:t>&lt;0.05</a:t>
                      </a:r>
                      <a:endParaRPr lang="ru-RU" sz="2000" b="1" dirty="0">
                        <a:solidFill>
                          <a:srgbClr val="00B050"/>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26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latin typeface="Arial" pitchFamily="34" charset="0"/>
                          <a:cs typeface="Arial" pitchFamily="34" charset="0"/>
                        </a:rPr>
                        <a:t>Mean</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average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linear</a:t>
                      </a:r>
                      <a:r>
                        <a:rPr lang="en-US" sz="2000" baseline="0" dirty="0" smtClean="0">
                          <a:solidFill>
                            <a:schemeClr val="tx2">
                              <a:lumMod val="75000"/>
                            </a:schemeClr>
                          </a:solidFill>
                          <a:latin typeface="Arial" pitchFamily="34" charset="0"/>
                          <a:cs typeface="Arial" pitchFamily="34" charset="0"/>
                        </a:rPr>
                        <a:t> velocity</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smtClean="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a:solidFill>
                            <a:schemeClr val="tx2">
                              <a:lumMod val="75000"/>
                            </a:schemeClr>
                          </a:solidFill>
                          <a:latin typeface="Arial" pitchFamily="34" charset="0"/>
                          <a:cs typeface="Arial" pitchFamily="34" charset="0"/>
                        </a:rPr>
                        <a:t>0.68±0.21</a:t>
                      </a:r>
                      <a:endParaRPr lang="ru-RU" sz="2000" b="1">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smtClean="0">
                          <a:solidFill>
                            <a:schemeClr val="tx2">
                              <a:lumMod val="75000"/>
                            </a:schemeClr>
                          </a:solidFill>
                          <a:latin typeface="Arial" pitchFamily="34" charset="0"/>
                          <a:cs typeface="Arial" pitchFamily="34" charset="0"/>
                        </a:rPr>
                        <a:t>0.</a:t>
                      </a:r>
                      <a:r>
                        <a:rPr lang="en-US" sz="2000" dirty="0" smtClean="0">
                          <a:solidFill>
                            <a:schemeClr val="tx2">
                              <a:lumMod val="75000"/>
                            </a:schemeClr>
                          </a:solidFill>
                          <a:latin typeface="Arial" pitchFamily="34" charset="0"/>
                          <a:cs typeface="Arial" pitchFamily="34" charset="0"/>
                        </a:rPr>
                        <a:t>51</a:t>
                      </a:r>
                      <a:r>
                        <a:rPr lang="ru-RU" sz="2000" dirty="0" smtClean="0">
                          <a:solidFill>
                            <a:schemeClr val="tx2">
                              <a:lumMod val="75000"/>
                            </a:schemeClr>
                          </a:solidFill>
                          <a:latin typeface="Arial" pitchFamily="34" charset="0"/>
                          <a:cs typeface="Arial" pitchFamily="34" charset="0"/>
                        </a:rPr>
                        <a:t>±0.</a:t>
                      </a:r>
                      <a:r>
                        <a:rPr lang="en-US" sz="2000" dirty="0" smtClean="0">
                          <a:solidFill>
                            <a:schemeClr val="tx2">
                              <a:lumMod val="75000"/>
                            </a:schemeClr>
                          </a:solidFill>
                          <a:latin typeface="Arial" pitchFamily="34" charset="0"/>
                          <a:cs typeface="Arial" pitchFamily="34" charset="0"/>
                        </a:rPr>
                        <a:t>13</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&gt;</a:t>
                      </a:r>
                      <a:r>
                        <a:rPr lang="ru-RU" sz="2000" dirty="0" smtClean="0">
                          <a:solidFill>
                            <a:schemeClr val="tx2">
                              <a:lumMod val="75000"/>
                            </a:schemeClr>
                          </a:solidFill>
                          <a:latin typeface="Arial" pitchFamily="34" charset="0"/>
                          <a:cs typeface="Arial" pitchFamily="34" charset="0"/>
                        </a:rPr>
                        <a: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426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latin typeface="Arial" pitchFamily="34" charset="0"/>
                          <a:cs typeface="Arial" pitchFamily="34" charset="0"/>
                        </a:rPr>
                        <a:t>Mean</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maximal</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linear</a:t>
                      </a:r>
                      <a:r>
                        <a:rPr lang="en-US" sz="2000" baseline="0" dirty="0" smtClean="0">
                          <a:solidFill>
                            <a:schemeClr val="tx2">
                              <a:lumMod val="75000"/>
                            </a:schemeClr>
                          </a:solidFill>
                          <a:latin typeface="Arial" pitchFamily="34" charset="0"/>
                          <a:cs typeface="Arial" pitchFamily="34" charset="0"/>
                        </a:rPr>
                        <a:t> velocity</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cm</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s</a:t>
                      </a:r>
                      <a:r>
                        <a:rPr lang="ru-RU" sz="2000" dirty="0" smtClean="0">
                          <a:solidFill>
                            <a:schemeClr val="tx2">
                              <a:lumMod val="75000"/>
                            </a:schemeClr>
                          </a:solidFill>
                          <a:latin typeface="Arial" pitchFamily="34" charset="0"/>
                          <a:cs typeface="Arial" pitchFamily="34" charset="0"/>
                        </a:rPr>
                        <a:t>)</a:t>
                      </a:r>
                      <a:endParaRPr lang="ru-RU" sz="2000" b="1" dirty="0" smtClean="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2.45±0.52</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3.39</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2.13</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&gt;</a:t>
                      </a:r>
                      <a:r>
                        <a:rPr lang="ru-RU" sz="2000" dirty="0" smtClean="0">
                          <a:solidFill>
                            <a:schemeClr val="tx2">
                              <a:lumMod val="75000"/>
                            </a:schemeClr>
                          </a:solidFill>
                          <a:latin typeface="Arial" pitchFamily="34" charset="0"/>
                          <a:cs typeface="Arial" pitchFamily="34" charset="0"/>
                        </a:rPr>
                        <a:t>0.05</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r h="600321">
                <a:tc>
                  <a:txBody>
                    <a:bodyPr/>
                    <a:lstStyle/>
                    <a:p>
                      <a:pPr>
                        <a:spcAft>
                          <a:spcPts val="0"/>
                        </a:spcAft>
                      </a:pPr>
                      <a:r>
                        <a:rPr lang="en-US" sz="2000" dirty="0" smtClean="0">
                          <a:solidFill>
                            <a:schemeClr val="tx2">
                              <a:lumMod val="75000"/>
                            </a:schemeClr>
                          </a:solidFill>
                          <a:latin typeface="Arial" pitchFamily="34" charset="0"/>
                          <a:cs typeface="Arial" pitchFamily="34" charset="0"/>
                        </a:rPr>
                        <a:t>Mean</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volumetric</a:t>
                      </a:r>
                      <a:r>
                        <a:rPr lang="en-US" sz="2000" baseline="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ml</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min</a:t>
                      </a:r>
                      <a:r>
                        <a:rPr lang="ru-RU" sz="2000" dirty="0" smtClean="0">
                          <a:solidFill>
                            <a:schemeClr val="tx2">
                              <a:lumMod val="75000"/>
                            </a:schemeClr>
                          </a:solidFill>
                          <a:latin typeface="Arial" pitchFamily="34" charset="0"/>
                          <a:cs typeface="Arial" pitchFamily="34" charset="0"/>
                        </a:rPr>
                        <a:t>)</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lnSpc>
                          <a:spcPct val="150000"/>
                        </a:lnSpc>
                        <a:spcAft>
                          <a:spcPts val="0"/>
                        </a:spcAft>
                      </a:pPr>
                      <a:r>
                        <a:rPr lang="ru-RU" sz="2000" dirty="0">
                          <a:solidFill>
                            <a:schemeClr val="tx2">
                              <a:lumMod val="75000"/>
                            </a:schemeClr>
                          </a:solidFill>
                          <a:latin typeface="Arial" pitchFamily="34" charset="0"/>
                          <a:cs typeface="Arial" pitchFamily="34" charset="0"/>
                        </a:rPr>
                        <a:t>84.56±34.52</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2000" dirty="0" smtClean="0">
                          <a:solidFill>
                            <a:schemeClr val="tx2">
                              <a:lumMod val="75000"/>
                            </a:schemeClr>
                          </a:solidFill>
                          <a:latin typeface="Arial" pitchFamily="34" charset="0"/>
                          <a:cs typeface="Arial" pitchFamily="34" charset="0"/>
                        </a:rPr>
                        <a:t>63.28</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6.98</a:t>
                      </a:r>
                      <a:endParaRPr lang="ru-RU" sz="2000" b="1" dirty="0">
                        <a:solidFill>
                          <a:schemeClr val="tx2">
                            <a:lumMod val="75000"/>
                          </a:schemeClr>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ru-RU" sz="2000" dirty="0">
                          <a:solidFill>
                            <a:srgbClr val="00B050"/>
                          </a:solidFill>
                          <a:latin typeface="Arial" pitchFamily="34" charset="0"/>
                          <a:cs typeface="Arial" pitchFamily="34" charset="0"/>
                        </a:rPr>
                        <a:t>&lt;0.05</a:t>
                      </a:r>
                      <a:endParaRPr lang="ru-RU" sz="2000" b="1" dirty="0">
                        <a:solidFill>
                          <a:srgbClr val="00B050"/>
                        </a:solidFill>
                        <a:latin typeface="Arial" pitchFamily="34" charset="0"/>
                        <a:ea typeface="Times New Roman"/>
                        <a:cs typeface="Arial" pitchFamily="34" charset="0"/>
                      </a:endParaRPr>
                    </a:p>
                  </a:txBody>
                  <a:tcPr marL="67978" marR="67978"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r>
            </a:tbl>
          </a:graphicData>
        </a:graphic>
      </p:graphicFrame>
      <p:sp>
        <p:nvSpPr>
          <p:cNvPr id="78" name="TextBox 77"/>
          <p:cNvSpPr txBox="1"/>
          <p:nvPr/>
        </p:nvSpPr>
        <p:spPr>
          <a:xfrm>
            <a:off x="16791084" y="26029953"/>
            <a:ext cx="14604579" cy="1477328"/>
          </a:xfrm>
          <a:prstGeom prst="rect">
            <a:avLst/>
          </a:prstGeom>
          <a:noFill/>
        </p:spPr>
        <p:txBody>
          <a:bodyPr wrap="square" rtlCol="0">
            <a:spAutoFit/>
          </a:bodyPr>
          <a:lstStyle/>
          <a:p>
            <a:pPr algn="ctr"/>
            <a:r>
              <a:rPr lang="en-US" sz="3000" dirty="0" smtClean="0">
                <a:solidFill>
                  <a:schemeClr val="tx2">
                    <a:lumMod val="75000"/>
                  </a:schemeClr>
                </a:solidFill>
                <a:latin typeface="Arial" pitchFamily="34" charset="0"/>
                <a:cs typeface="Arial" pitchFamily="34" charset="0"/>
              </a:rPr>
              <a:t>The main attention was paid to changes </a:t>
            </a:r>
            <a:r>
              <a:rPr lang="en-US" sz="3000" dirty="0" smtClean="0">
                <a:solidFill>
                  <a:srgbClr val="FF0000"/>
                </a:solidFill>
                <a:latin typeface="Arial" pitchFamily="34" charset="0"/>
                <a:cs typeface="Arial" pitchFamily="34" charset="0"/>
              </a:rPr>
              <a:t>in volumetric flow </a:t>
            </a:r>
            <a:r>
              <a:rPr lang="en-US" sz="3000" dirty="0" smtClean="0">
                <a:solidFill>
                  <a:schemeClr val="tx2">
                    <a:lumMod val="75000"/>
                  </a:schemeClr>
                </a:solidFill>
                <a:latin typeface="Arial" pitchFamily="34" charset="0"/>
                <a:cs typeface="Arial" pitchFamily="34" charset="0"/>
              </a:rPr>
              <a:t>– the total amount of CSF passing through the region of interest during a single cardiac cycle</a:t>
            </a:r>
            <a:br>
              <a:rPr lang="en-US" sz="3000" dirty="0" smtClean="0">
                <a:solidFill>
                  <a:schemeClr val="tx2">
                    <a:lumMod val="75000"/>
                  </a:schemeClr>
                </a:solidFill>
                <a:latin typeface="Arial" pitchFamily="34" charset="0"/>
                <a:cs typeface="Arial" pitchFamily="34" charset="0"/>
              </a:rPr>
            </a:br>
            <a:r>
              <a:rPr lang="en-US" sz="3000" dirty="0" smtClean="0">
                <a:solidFill>
                  <a:schemeClr val="tx2">
                    <a:lumMod val="75000"/>
                  </a:schemeClr>
                </a:solidFill>
                <a:latin typeface="Arial" pitchFamily="34" charset="0"/>
                <a:cs typeface="Arial" pitchFamily="34" charset="0"/>
              </a:rPr>
              <a:t>and to </a:t>
            </a:r>
            <a:r>
              <a:rPr lang="en-US" sz="3000" dirty="0" smtClean="0">
                <a:solidFill>
                  <a:srgbClr val="FF0000"/>
                </a:solidFill>
                <a:latin typeface="Arial" pitchFamily="34" charset="0"/>
                <a:cs typeface="Arial" pitchFamily="34" charset="0"/>
              </a:rPr>
              <a:t>mean volumetric velocity</a:t>
            </a:r>
            <a:r>
              <a:rPr lang="ru-RU" sz="3000" dirty="0" smtClean="0">
                <a:solidFill>
                  <a:schemeClr val="tx2">
                    <a:lumMod val="75000"/>
                  </a:schemeClr>
                </a:solidFill>
                <a:latin typeface="Arial" pitchFamily="34" charset="0"/>
                <a:cs typeface="Arial" pitchFamily="34" charset="0"/>
              </a:rPr>
              <a:t>.</a:t>
            </a:r>
            <a:endParaRPr lang="ru-RU" sz="3000" dirty="0">
              <a:solidFill>
                <a:schemeClr val="tx2">
                  <a:lumMod val="75000"/>
                </a:schemeClr>
              </a:solidFill>
              <a:latin typeface="Arial" pitchFamily="34" charset="0"/>
              <a:cs typeface="Arial" pitchFamily="34" charset="0"/>
            </a:endParaRPr>
          </a:p>
        </p:txBody>
      </p:sp>
      <p:sp>
        <p:nvSpPr>
          <p:cNvPr id="79" name="TextBox 78"/>
          <p:cNvSpPr txBox="1"/>
          <p:nvPr/>
        </p:nvSpPr>
        <p:spPr>
          <a:xfrm>
            <a:off x="18816327" y="27946658"/>
            <a:ext cx="1909755" cy="400110"/>
          </a:xfrm>
          <a:prstGeom prst="rect">
            <a:avLst/>
          </a:prstGeom>
          <a:noFill/>
        </p:spPr>
        <p:txBody>
          <a:bodyPr wrap="none" rtlCol="0">
            <a:spAutoFit/>
          </a:bodyPr>
          <a:lstStyle/>
          <a:p>
            <a:pPr algn="ctr"/>
            <a:r>
              <a:rPr lang="en-US" sz="2000" dirty="0" smtClean="0">
                <a:solidFill>
                  <a:schemeClr val="tx2">
                    <a:lumMod val="75000"/>
                  </a:schemeClr>
                </a:solidFill>
                <a:latin typeface="Arial" pitchFamily="34" charset="0"/>
                <a:cs typeface="Arial" pitchFamily="34" charset="0"/>
              </a:rPr>
              <a:t>Volumetric flow</a:t>
            </a:r>
            <a:endParaRPr lang="ru-RU" sz="2000" dirty="0">
              <a:solidFill>
                <a:schemeClr val="tx2">
                  <a:lumMod val="75000"/>
                </a:schemeClr>
              </a:solidFill>
              <a:latin typeface="Arial" pitchFamily="34" charset="0"/>
              <a:cs typeface="Arial" pitchFamily="34" charset="0"/>
            </a:endParaRPr>
          </a:p>
        </p:txBody>
      </p:sp>
      <p:sp>
        <p:nvSpPr>
          <p:cNvPr id="80" name="TextBox 79"/>
          <p:cNvSpPr txBox="1"/>
          <p:nvPr/>
        </p:nvSpPr>
        <p:spPr>
          <a:xfrm>
            <a:off x="24032405" y="27946658"/>
            <a:ext cx="2991525" cy="400110"/>
          </a:xfrm>
          <a:prstGeom prst="rect">
            <a:avLst/>
          </a:prstGeom>
          <a:noFill/>
        </p:spPr>
        <p:txBody>
          <a:bodyPr wrap="none" rtlCol="0">
            <a:spAutoFit/>
          </a:bodyPr>
          <a:lstStyle/>
          <a:p>
            <a:pPr algn="ctr"/>
            <a:r>
              <a:rPr lang="en-US" sz="2000" dirty="0">
                <a:solidFill>
                  <a:schemeClr val="tx2">
                    <a:lumMod val="75000"/>
                  </a:schemeClr>
                </a:solidFill>
                <a:latin typeface="Arial" pitchFamily="34" charset="0"/>
                <a:cs typeface="Arial" pitchFamily="34" charset="0"/>
              </a:rPr>
              <a:t>M</a:t>
            </a:r>
            <a:r>
              <a:rPr lang="en-US" sz="2000" dirty="0" smtClean="0">
                <a:solidFill>
                  <a:schemeClr val="tx2">
                    <a:lumMod val="75000"/>
                  </a:schemeClr>
                </a:solidFill>
                <a:latin typeface="Arial" pitchFamily="34" charset="0"/>
                <a:cs typeface="Arial" pitchFamily="34" charset="0"/>
              </a:rPr>
              <a:t>ean </a:t>
            </a:r>
            <a:r>
              <a:rPr lang="en-US" sz="2000" dirty="0">
                <a:solidFill>
                  <a:schemeClr val="tx2">
                    <a:lumMod val="75000"/>
                  </a:schemeClr>
                </a:solidFill>
                <a:latin typeface="Arial" pitchFamily="34" charset="0"/>
                <a:cs typeface="Arial" pitchFamily="34" charset="0"/>
              </a:rPr>
              <a:t>volumetric </a:t>
            </a:r>
            <a:r>
              <a:rPr lang="en-US" sz="2000" dirty="0" smtClean="0">
                <a:solidFill>
                  <a:schemeClr val="tx2">
                    <a:lumMod val="75000"/>
                  </a:schemeClr>
                </a:solidFill>
                <a:latin typeface="Arial" pitchFamily="34" charset="0"/>
                <a:cs typeface="Arial" pitchFamily="34" charset="0"/>
              </a:rPr>
              <a:t>velocity</a:t>
            </a:r>
            <a:endParaRPr lang="ru-RU" sz="2000" dirty="0">
              <a:solidFill>
                <a:schemeClr val="tx2">
                  <a:lumMod val="75000"/>
                </a:schemeClr>
              </a:solidFill>
              <a:latin typeface="Arial" pitchFamily="34" charset="0"/>
              <a:cs typeface="Arial" pitchFamily="34" charset="0"/>
            </a:endParaRPr>
          </a:p>
        </p:txBody>
      </p:sp>
      <p:pic>
        <p:nvPicPr>
          <p:cNvPr id="81" name="Рисунок 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01031" y="28546916"/>
            <a:ext cx="5254273" cy="2920806"/>
          </a:xfrm>
          <a:prstGeom prst="rect">
            <a:avLst/>
          </a:prstGeom>
          <a:noFill/>
          <a:ln>
            <a:noFill/>
          </a:ln>
        </p:spPr>
      </p:pic>
      <p:pic>
        <p:nvPicPr>
          <p:cNvPr id="82" name="Рисунок 8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21064" y="28546824"/>
            <a:ext cx="5300281" cy="2920898"/>
          </a:xfrm>
          <a:prstGeom prst="rect">
            <a:avLst/>
          </a:prstGeom>
          <a:noFill/>
          <a:ln>
            <a:noFill/>
          </a:ln>
        </p:spPr>
      </p:pic>
      <p:sp>
        <p:nvSpPr>
          <p:cNvPr id="83" name="Прямоугольник 82"/>
          <p:cNvSpPr/>
          <p:nvPr/>
        </p:nvSpPr>
        <p:spPr>
          <a:xfrm>
            <a:off x="28947392" y="29088044"/>
            <a:ext cx="414174" cy="4141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Прямоугольник 83"/>
          <p:cNvSpPr/>
          <p:nvPr/>
        </p:nvSpPr>
        <p:spPr>
          <a:xfrm>
            <a:off x="28947392" y="29900254"/>
            <a:ext cx="414174" cy="414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28947392" y="30712465"/>
            <a:ext cx="414174" cy="4141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TextBox 85"/>
          <p:cNvSpPr txBox="1"/>
          <p:nvPr/>
        </p:nvSpPr>
        <p:spPr>
          <a:xfrm>
            <a:off x="29534402" y="29067716"/>
            <a:ext cx="1394934" cy="400110"/>
          </a:xfrm>
          <a:prstGeom prst="rect">
            <a:avLst/>
          </a:prstGeom>
          <a:noFill/>
        </p:spPr>
        <p:txBody>
          <a:bodyPr wrap="none" rtlCol="0">
            <a:spAutoFit/>
          </a:bodyPr>
          <a:lstStyle/>
          <a:p>
            <a:r>
              <a:rPr lang="en-US" sz="2000" dirty="0" smtClean="0">
                <a:solidFill>
                  <a:schemeClr val="tx2">
                    <a:lumMod val="75000"/>
                  </a:schemeClr>
                </a:solidFill>
                <a:latin typeface="Arial" pitchFamily="34" charset="0"/>
                <a:cs typeface="Arial" pitchFamily="34" charset="0"/>
              </a:rPr>
              <a:t>CM pre-op</a:t>
            </a:r>
            <a:endParaRPr lang="ru-RU" sz="2000" dirty="0">
              <a:solidFill>
                <a:schemeClr val="tx2">
                  <a:lumMod val="75000"/>
                </a:schemeClr>
              </a:solidFill>
              <a:latin typeface="Arial" pitchFamily="34" charset="0"/>
              <a:cs typeface="Arial" pitchFamily="34" charset="0"/>
            </a:endParaRPr>
          </a:p>
        </p:txBody>
      </p:sp>
      <p:sp>
        <p:nvSpPr>
          <p:cNvPr id="87" name="TextBox 86"/>
          <p:cNvSpPr txBox="1"/>
          <p:nvPr/>
        </p:nvSpPr>
        <p:spPr>
          <a:xfrm>
            <a:off x="29534402" y="29882780"/>
            <a:ext cx="1508746" cy="400110"/>
          </a:xfrm>
          <a:prstGeom prst="rect">
            <a:avLst/>
          </a:prstGeom>
          <a:noFill/>
        </p:spPr>
        <p:txBody>
          <a:bodyPr wrap="none" rtlCol="0">
            <a:spAutoFit/>
          </a:bodyPr>
          <a:lstStyle/>
          <a:p>
            <a:r>
              <a:rPr lang="en-US" sz="2000" dirty="0" smtClean="0">
                <a:solidFill>
                  <a:schemeClr val="tx2">
                    <a:lumMod val="75000"/>
                  </a:schemeClr>
                </a:solidFill>
                <a:latin typeface="Arial" pitchFamily="34" charset="0"/>
                <a:cs typeface="Arial" pitchFamily="34" charset="0"/>
              </a:rPr>
              <a:t>CM post-op</a:t>
            </a:r>
            <a:endParaRPr lang="ru-RU" sz="2000" dirty="0">
              <a:solidFill>
                <a:schemeClr val="tx2">
                  <a:lumMod val="75000"/>
                </a:schemeClr>
              </a:solidFill>
              <a:latin typeface="Arial" pitchFamily="34" charset="0"/>
              <a:cs typeface="Arial" pitchFamily="34" charset="0"/>
            </a:endParaRPr>
          </a:p>
        </p:txBody>
      </p:sp>
      <p:sp>
        <p:nvSpPr>
          <p:cNvPr id="88" name="TextBox 87"/>
          <p:cNvSpPr txBox="1"/>
          <p:nvPr/>
        </p:nvSpPr>
        <p:spPr>
          <a:xfrm>
            <a:off x="29534402" y="30697844"/>
            <a:ext cx="1396793" cy="400110"/>
          </a:xfrm>
          <a:prstGeom prst="rect">
            <a:avLst/>
          </a:prstGeom>
          <a:noFill/>
        </p:spPr>
        <p:txBody>
          <a:bodyPr wrap="none" rtlCol="0">
            <a:spAutoFit/>
          </a:bodyPr>
          <a:lstStyle/>
          <a:p>
            <a:r>
              <a:rPr lang="en-US" sz="2000" dirty="0" smtClean="0">
                <a:solidFill>
                  <a:schemeClr val="tx2">
                    <a:lumMod val="75000"/>
                  </a:schemeClr>
                </a:solidFill>
                <a:latin typeface="Arial" pitchFamily="34" charset="0"/>
                <a:cs typeface="Arial" pitchFamily="34" charset="0"/>
              </a:rPr>
              <a:t>Volunteers</a:t>
            </a:r>
            <a:endParaRPr lang="ru-RU" sz="2000" dirty="0">
              <a:solidFill>
                <a:schemeClr val="tx2">
                  <a:lumMod val="75000"/>
                </a:schemeClr>
              </a:solidFill>
              <a:latin typeface="Arial" pitchFamily="34" charset="0"/>
              <a:cs typeface="Arial" pitchFamily="34" charset="0"/>
            </a:endParaRPr>
          </a:p>
        </p:txBody>
      </p:sp>
      <p:pic>
        <p:nvPicPr>
          <p:cNvPr id="89" name="Picture 2" descr="C:\Users\Александр\Desktop\Доклад по Киари 2016\МРТ до без ФИО\IMG-0008-00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82757" y="9865323"/>
            <a:ext cx="3425486" cy="342548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 descr="C:\Users\Александр\Desktop\Доклад по Киари 2016\МРТ до без ФИО\IMG-0009-00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25698" y="9876117"/>
            <a:ext cx="3425486" cy="342548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Александр\Desktop\Доклад по Киари 2016\МРТ до без ФИО\IMG-0010-00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20760" y="13615000"/>
            <a:ext cx="3425486" cy="342548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5" descr="C:\Users\Александр\Desktop\Доклад по Киари 2016\МРТ после без ФИО\IMG-0012-0000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273297" y="9865321"/>
            <a:ext cx="3425486" cy="342548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C:\Users\Александр\Desktop\Доклад по Киари 2016\МРТ после без ФИО\IMG-0013-0000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667922" y="9876117"/>
            <a:ext cx="3425486" cy="342548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C:\Users\Александр\Desktop\Доклад по Киари 2016\МРТ после без ФИО\IMG-0014-000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684883" y="13615000"/>
            <a:ext cx="3425486" cy="3425486"/>
          </a:xfrm>
          <a:prstGeom prst="rect">
            <a:avLst/>
          </a:prstGeom>
          <a:noFill/>
          <a:extLst>
            <a:ext uri="{909E8E84-426E-40DD-AFC4-6F175D3DCCD1}">
              <a14:hiddenFill xmlns:a14="http://schemas.microsoft.com/office/drawing/2010/main">
                <a:solidFill>
                  <a:srgbClr val="FFFFFF"/>
                </a:solidFill>
              </a14:hiddenFill>
            </a:ext>
          </a:extLst>
        </p:spPr>
      </p:pic>
      <p:sp>
        <p:nvSpPr>
          <p:cNvPr id="95" name="Прямоугольник 94"/>
          <p:cNvSpPr/>
          <p:nvPr/>
        </p:nvSpPr>
        <p:spPr>
          <a:xfrm>
            <a:off x="43660801" y="12491278"/>
            <a:ext cx="3425484" cy="765243"/>
          </a:xfrm>
          <a:prstGeom prst="rect">
            <a:avLst/>
          </a:prstGeom>
        </p:spPr>
        <p:txBody>
          <a:bodyPr wrap="square" anchor="ctr">
            <a:spAutoFit/>
          </a:bodyPr>
          <a:lstStyle/>
          <a:p>
            <a:pPr algn="ctr">
              <a:buClr>
                <a:schemeClr val="bg2">
                  <a:lumMod val="40000"/>
                  <a:lumOff val="60000"/>
                </a:schemeClr>
              </a:buClr>
            </a:pPr>
            <a:r>
              <a:rPr lang="en-US"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Ascending</a:t>
            </a:r>
            <a:br>
              <a:rPr lang="en-US"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“rounding” of tonsils </a:t>
            </a:r>
            <a:endParaRPr lang="ru-RU"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6" name="TextBox 95"/>
          <p:cNvSpPr txBox="1"/>
          <p:nvPr/>
        </p:nvSpPr>
        <p:spPr>
          <a:xfrm>
            <a:off x="43684883" y="16546962"/>
            <a:ext cx="3425486" cy="432529"/>
          </a:xfrm>
          <a:prstGeom prst="rect">
            <a:avLst/>
          </a:prstGeom>
          <a:noFill/>
        </p:spPr>
        <p:txBody>
          <a:bodyPr wrap="square" rtlCol="0" anchor="ctr">
            <a:spAutoFit/>
          </a:bodyPr>
          <a:lstStyle/>
          <a:p>
            <a:pPr algn="ctr"/>
            <a:r>
              <a:rPr lang="en-US" sz="20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Cisterna magna “de novo” </a:t>
            </a:r>
            <a:endParaRPr lang="ru-RU" sz="20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7" name="TextBox 96"/>
          <p:cNvSpPr txBox="1"/>
          <p:nvPr/>
        </p:nvSpPr>
        <p:spPr>
          <a:xfrm>
            <a:off x="36270254" y="12802648"/>
            <a:ext cx="3425486" cy="432529"/>
          </a:xfrm>
          <a:prstGeom prst="rect">
            <a:avLst/>
          </a:prstGeom>
          <a:noFill/>
        </p:spPr>
        <p:txBody>
          <a:bodyPr wrap="square" rtlCol="0" anchor="ctr">
            <a:spAutoFit/>
          </a:bodyPr>
          <a:lstStyle/>
          <a:p>
            <a:pPr algn="ctr"/>
            <a:r>
              <a:rPr lang="en-US" sz="2000" i="1" dirty="0">
                <a:solidFill>
                  <a:schemeClr val="bg1"/>
                </a:solidFill>
                <a:effectLst>
                  <a:outerShdw blurRad="38100" dist="38100" dir="2700000" algn="tl">
                    <a:srgbClr val="000000">
                      <a:alpha val="43137"/>
                    </a:srgbClr>
                  </a:outerShdw>
                </a:effectLst>
                <a:latin typeface="Arial" pitchFamily="34" charset="0"/>
                <a:cs typeface="Arial" pitchFamily="34" charset="0"/>
              </a:rPr>
              <a:t>Regression of syrinx 68%</a:t>
            </a:r>
          </a:p>
        </p:txBody>
      </p:sp>
      <p:sp>
        <p:nvSpPr>
          <p:cNvPr id="12" name="Стрелка вправо 11"/>
          <p:cNvSpPr/>
          <p:nvPr/>
        </p:nvSpPr>
        <p:spPr>
          <a:xfrm>
            <a:off x="35860160" y="11265632"/>
            <a:ext cx="834471" cy="624864"/>
          </a:xfrm>
          <a:prstGeom prst="rightArrow">
            <a:avLst>
              <a:gd name="adj1" fmla="val 44708"/>
              <a:gd name="adj2"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Стрелка вправо 97"/>
          <p:cNvSpPr/>
          <p:nvPr/>
        </p:nvSpPr>
        <p:spPr>
          <a:xfrm>
            <a:off x="43214021" y="11276428"/>
            <a:ext cx="834471" cy="624864"/>
          </a:xfrm>
          <a:prstGeom prst="rightArrow">
            <a:avLst>
              <a:gd name="adj1" fmla="val 44708"/>
              <a:gd name="adj2"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Стрелка вправо 98"/>
          <p:cNvSpPr/>
          <p:nvPr/>
        </p:nvSpPr>
        <p:spPr>
          <a:xfrm>
            <a:off x="43264604" y="15015311"/>
            <a:ext cx="834471" cy="624864"/>
          </a:xfrm>
          <a:prstGeom prst="rightArrow">
            <a:avLst>
              <a:gd name="adj1" fmla="val 44708"/>
              <a:gd name="adj2"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TextBox 99"/>
          <p:cNvSpPr txBox="1"/>
          <p:nvPr/>
        </p:nvSpPr>
        <p:spPr>
          <a:xfrm>
            <a:off x="32682756" y="13615000"/>
            <a:ext cx="7016027" cy="1938992"/>
          </a:xfrm>
          <a:prstGeom prst="rect">
            <a:avLst/>
          </a:prstGeom>
          <a:noFill/>
        </p:spPr>
        <p:txBody>
          <a:bodyPr wrap="square" rtlCol="0">
            <a:spAutoFit/>
          </a:bodyPr>
          <a:lstStyle/>
          <a:p>
            <a:r>
              <a:rPr lang="en-US" sz="3000" dirty="0" smtClean="0">
                <a:solidFill>
                  <a:schemeClr val="tx2">
                    <a:lumMod val="75000"/>
                  </a:schemeClr>
                </a:solidFill>
                <a:latin typeface="Arial" pitchFamily="34" charset="0"/>
                <a:cs typeface="Arial" pitchFamily="34" charset="0"/>
              </a:rPr>
              <a:t>Positive </a:t>
            </a:r>
            <a:r>
              <a:rPr lang="en-US" sz="3000" dirty="0">
                <a:solidFill>
                  <a:schemeClr val="tx2">
                    <a:lumMod val="75000"/>
                  </a:schemeClr>
                </a:solidFill>
                <a:latin typeface="Arial" pitchFamily="34" charset="0"/>
                <a:cs typeface="Arial" pitchFamily="34" charset="0"/>
              </a:rPr>
              <a:t>MRI results 92</a:t>
            </a:r>
            <a:r>
              <a:rPr lang="en-US" sz="3000" dirty="0" smtClean="0">
                <a:solidFill>
                  <a:schemeClr val="tx2">
                    <a:lumMod val="75000"/>
                  </a:schemeClr>
                </a:solidFill>
                <a:latin typeface="Arial" pitchFamily="34" charset="0"/>
                <a:cs typeface="Arial" pitchFamily="34" charset="0"/>
              </a:rPr>
              <a:t>%</a:t>
            </a:r>
          </a:p>
          <a:p>
            <a:endParaRPr lang="en-US" sz="3000" dirty="0">
              <a:solidFill>
                <a:schemeClr val="tx2">
                  <a:lumMod val="75000"/>
                </a:schemeClr>
              </a:solidFill>
              <a:latin typeface="Arial" pitchFamily="34" charset="0"/>
              <a:cs typeface="Arial" pitchFamily="34" charset="0"/>
            </a:endParaRPr>
          </a:p>
          <a:p>
            <a:r>
              <a:rPr lang="en-US" sz="3000" dirty="0">
                <a:solidFill>
                  <a:schemeClr val="tx2">
                    <a:lumMod val="75000"/>
                  </a:schemeClr>
                </a:solidFill>
                <a:latin typeface="Arial" pitchFamily="34" charset="0"/>
                <a:cs typeface="Arial" pitchFamily="34" charset="0"/>
              </a:rPr>
              <a:t>After surgery a </a:t>
            </a:r>
            <a:r>
              <a:rPr lang="en-US" sz="3000" dirty="0">
                <a:solidFill>
                  <a:srgbClr val="FF0000"/>
                </a:solidFill>
                <a:latin typeface="Arial" pitchFamily="34" charset="0"/>
                <a:cs typeface="Arial" pitchFamily="34" charset="0"/>
              </a:rPr>
              <a:t>good</a:t>
            </a:r>
            <a:r>
              <a:rPr lang="en-US" sz="3000" dirty="0">
                <a:solidFill>
                  <a:schemeClr val="tx2">
                    <a:lumMod val="75000"/>
                  </a:schemeClr>
                </a:solidFill>
                <a:latin typeface="Arial" pitchFamily="34" charset="0"/>
                <a:cs typeface="Arial" pitchFamily="34" charset="0"/>
              </a:rPr>
              <a:t> clinical outcome was achieved with minor </a:t>
            </a:r>
            <a:r>
              <a:rPr lang="en-US" sz="3000" dirty="0" smtClean="0">
                <a:solidFill>
                  <a:schemeClr val="tx2">
                    <a:lumMod val="75000"/>
                  </a:schemeClr>
                </a:solidFill>
                <a:latin typeface="Arial" pitchFamily="34" charset="0"/>
                <a:cs typeface="Arial" pitchFamily="34" charset="0"/>
              </a:rPr>
              <a:t>complications</a:t>
            </a:r>
            <a:endParaRPr lang="ru-RU" sz="3000" dirty="0">
              <a:solidFill>
                <a:schemeClr val="tx2">
                  <a:lumMod val="75000"/>
                </a:schemeClr>
              </a:solidFill>
              <a:latin typeface="Arial" pitchFamily="34" charset="0"/>
              <a:cs typeface="Arial" pitchFamily="34" charset="0"/>
            </a:endParaRPr>
          </a:p>
        </p:txBody>
      </p:sp>
      <p:graphicFrame>
        <p:nvGraphicFramePr>
          <p:cNvPr id="101" name="Содержимое 5"/>
          <p:cNvGraphicFramePr>
            <a:graphicFrameLocks/>
          </p:cNvGraphicFramePr>
          <p:nvPr>
            <p:extLst>
              <p:ext uri="{D42A27DB-BD31-4B8C-83A1-F6EECF244321}">
                <p14:modId xmlns:p14="http://schemas.microsoft.com/office/powerpoint/2010/main" val="915760940"/>
              </p:ext>
            </p:extLst>
          </p:nvPr>
        </p:nvGraphicFramePr>
        <p:xfrm>
          <a:off x="40120761" y="17528870"/>
          <a:ext cx="3430423" cy="4182849"/>
        </p:xfrm>
        <a:graphic>
          <a:graphicData uri="http://schemas.openxmlformats.org/drawingml/2006/table">
            <a:tbl>
              <a:tblPr firstRow="1" bandRow="1">
                <a:effectLst/>
                <a:tableStyleId>{5940675A-B579-460E-94D1-54222C63F5DA}</a:tableStyleId>
              </a:tblPr>
              <a:tblGrid>
                <a:gridCol w="2804187"/>
                <a:gridCol w="626236"/>
              </a:tblGrid>
              <a:tr h="663286">
                <a:tc>
                  <a:txBody>
                    <a:bodyPr/>
                    <a:lstStyle/>
                    <a:p>
                      <a:pPr algn="l"/>
                      <a:r>
                        <a:rPr lang="en-US" sz="2000" dirty="0" smtClean="0">
                          <a:solidFill>
                            <a:schemeClr val="tx2">
                              <a:lumMod val="75000"/>
                            </a:schemeClr>
                          </a:solidFill>
                          <a:latin typeface="Arial" pitchFamily="34" charset="0"/>
                          <a:cs typeface="Arial" pitchFamily="34" charset="0"/>
                        </a:rPr>
                        <a:t>Improvement of pre-op symptoms</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lang="ru-RU" sz="2000" dirty="0" smtClean="0">
                          <a:latin typeface="Arial" pitchFamily="34" charset="0"/>
                          <a:cs typeface="Arial" pitchFamily="34" charset="0"/>
                        </a:rPr>
                        <a:t>%</a:t>
                      </a:r>
                      <a:endParaRPr lang="ru-RU" sz="2000" dirty="0">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r>
              <a:tr h="459563">
                <a:tc>
                  <a:txBody>
                    <a:bodyPr/>
                    <a:lstStyle/>
                    <a:p>
                      <a:r>
                        <a:rPr lang="en-US" sz="2000" dirty="0" smtClean="0">
                          <a:solidFill>
                            <a:schemeClr val="tx2">
                              <a:lumMod val="75000"/>
                            </a:schemeClr>
                          </a:solidFill>
                          <a:latin typeface="Arial" pitchFamily="34" charset="0"/>
                          <a:cs typeface="Arial" pitchFamily="34" charset="0"/>
                        </a:rPr>
                        <a:t>Pain (H</a:t>
                      </a:r>
                      <a:r>
                        <a:rPr lang="ru-RU" sz="2000" dirty="0" smtClean="0">
                          <a:solidFill>
                            <a:schemeClr val="tx2">
                              <a:lumMod val="75000"/>
                            </a:schemeClr>
                          </a:solidFill>
                          <a:latin typeface="Arial" pitchFamily="34" charset="0"/>
                          <a:cs typeface="Arial" pitchFamily="34" charset="0"/>
                        </a:rPr>
                        <a:t>/</a:t>
                      </a:r>
                      <a:r>
                        <a:rPr lang="en-US" sz="2000" dirty="0" smtClean="0">
                          <a:solidFill>
                            <a:schemeClr val="tx2">
                              <a:lumMod val="75000"/>
                            </a:schemeClr>
                          </a:solidFill>
                          <a:latin typeface="Arial" pitchFamily="34" charset="0"/>
                          <a:cs typeface="Arial" pitchFamily="34" charset="0"/>
                        </a:rPr>
                        <a:t>A,</a:t>
                      </a:r>
                      <a:r>
                        <a:rPr lang="en-US" sz="2000" baseline="0" dirty="0" smtClean="0">
                          <a:solidFill>
                            <a:schemeClr val="tx2">
                              <a:lumMod val="75000"/>
                            </a:schemeClr>
                          </a:solidFill>
                          <a:latin typeface="Arial" pitchFamily="34" charset="0"/>
                          <a:cs typeface="Arial" pitchFamily="34" charset="0"/>
                        </a:rPr>
                        <a:t> neck)</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r>
                        <a:rPr lang="ru-RU" sz="2000" dirty="0" smtClean="0">
                          <a:solidFill>
                            <a:schemeClr val="tx1"/>
                          </a:solidFill>
                          <a:latin typeface="Arial" pitchFamily="34" charset="0"/>
                          <a:cs typeface="Arial" pitchFamily="34" charset="0"/>
                        </a:rPr>
                        <a:t>90</a:t>
                      </a:r>
                      <a:endParaRPr lang="ru-RU" sz="2000" dirty="0">
                        <a:solidFill>
                          <a:schemeClr val="tx1"/>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50000"/>
                      </a:schemeClr>
                    </a:solidFill>
                  </a:tcPr>
                </a:tc>
              </a:tr>
              <a:tr h="459563">
                <a:tc>
                  <a:txBody>
                    <a:bodyPr/>
                    <a:lstStyle/>
                    <a:p>
                      <a:r>
                        <a:rPr lang="en-US" sz="2000" dirty="0" smtClean="0">
                          <a:solidFill>
                            <a:schemeClr val="tx2">
                              <a:lumMod val="75000"/>
                            </a:schemeClr>
                          </a:solidFill>
                          <a:latin typeface="Arial" pitchFamily="34" charset="0"/>
                          <a:cs typeface="Arial" pitchFamily="34" charset="0"/>
                        </a:rPr>
                        <a:t>Gait</a:t>
                      </a:r>
                      <a:r>
                        <a:rPr lang="en-US" sz="2000" baseline="0" dirty="0" smtClean="0">
                          <a:solidFill>
                            <a:schemeClr val="tx2">
                              <a:lumMod val="75000"/>
                            </a:schemeClr>
                          </a:solidFill>
                          <a:latin typeface="Arial" pitchFamily="34" charset="0"/>
                          <a:cs typeface="Arial" pitchFamily="34" charset="0"/>
                        </a:rPr>
                        <a:t> disturbance </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r>
                        <a:rPr lang="ru-RU" sz="2000" dirty="0" smtClean="0">
                          <a:solidFill>
                            <a:schemeClr val="tx1"/>
                          </a:solidFill>
                          <a:latin typeface="Arial" pitchFamily="34" charset="0"/>
                          <a:cs typeface="Arial" pitchFamily="34" charset="0"/>
                        </a:rPr>
                        <a:t>67</a:t>
                      </a:r>
                      <a:endParaRPr lang="ru-RU" sz="2000" dirty="0">
                        <a:solidFill>
                          <a:schemeClr val="tx1"/>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75000"/>
                      </a:schemeClr>
                    </a:solidFill>
                  </a:tcPr>
                </a:tc>
              </a:tr>
              <a:tr h="459563">
                <a:tc>
                  <a:txBody>
                    <a:bodyPr/>
                    <a:lstStyle/>
                    <a:p>
                      <a:r>
                        <a:rPr lang="en-US" sz="2000" dirty="0" smtClean="0">
                          <a:solidFill>
                            <a:schemeClr val="tx2">
                              <a:lumMod val="75000"/>
                            </a:schemeClr>
                          </a:solidFill>
                          <a:latin typeface="Arial" pitchFamily="34" charset="0"/>
                          <a:cs typeface="Arial" pitchFamily="34" charset="0"/>
                        </a:rPr>
                        <a:t>Bulbar palsy</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r>
                        <a:rPr lang="ru-RU" sz="2000" dirty="0" smtClean="0">
                          <a:solidFill>
                            <a:schemeClr val="tx1"/>
                          </a:solidFill>
                          <a:latin typeface="Arial" pitchFamily="34" charset="0"/>
                          <a:cs typeface="Arial" pitchFamily="34" charset="0"/>
                        </a:rPr>
                        <a:t>40</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r>
              <a:tr h="663286">
                <a:tc>
                  <a:txBody>
                    <a:bodyPr/>
                    <a:lstStyle/>
                    <a:p>
                      <a:r>
                        <a:rPr lang="en-US" sz="2000" dirty="0" smtClean="0">
                          <a:solidFill>
                            <a:schemeClr val="tx2">
                              <a:lumMod val="75000"/>
                            </a:schemeClr>
                          </a:solidFill>
                          <a:latin typeface="Arial" pitchFamily="34" charset="0"/>
                          <a:cs typeface="Arial" pitchFamily="34" charset="0"/>
                        </a:rPr>
                        <a:t>Cranial nerves palsy</a:t>
                      </a:r>
                      <a:r>
                        <a:rPr lang="ru-RU" sz="2000" baseline="0" dirty="0" smtClean="0">
                          <a:solidFill>
                            <a:schemeClr val="tx2">
                              <a:lumMod val="75000"/>
                            </a:schemeClr>
                          </a:solidFill>
                          <a:latin typeface="Arial" pitchFamily="34" charset="0"/>
                          <a:cs typeface="Arial" pitchFamily="34" charset="0"/>
                        </a:rPr>
                        <a:t> (</a:t>
                      </a:r>
                      <a:r>
                        <a:rPr lang="en-US" sz="2000" baseline="0" dirty="0" smtClean="0">
                          <a:solidFill>
                            <a:schemeClr val="tx2">
                              <a:lumMod val="75000"/>
                            </a:schemeClr>
                          </a:solidFill>
                          <a:latin typeface="Arial" pitchFamily="34" charset="0"/>
                          <a:cs typeface="Arial" pitchFamily="34" charset="0"/>
                        </a:rPr>
                        <a:t>III-VII</a:t>
                      </a:r>
                      <a:r>
                        <a:rPr lang="ru-RU" sz="2000" baseline="0" dirty="0" smtClean="0">
                          <a:solidFill>
                            <a:schemeClr val="tx2">
                              <a:lumMod val="75000"/>
                            </a:schemeClr>
                          </a:solidFill>
                          <a:latin typeface="Arial" pitchFamily="34" charset="0"/>
                          <a:cs typeface="Arial" pitchFamily="34" charset="0"/>
                        </a:rPr>
                        <a:t>)</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r>
                        <a:rPr lang="en-US" sz="2000" dirty="0" smtClean="0">
                          <a:solidFill>
                            <a:schemeClr val="tx1"/>
                          </a:solidFill>
                          <a:latin typeface="Arial" pitchFamily="34" charset="0"/>
                          <a:cs typeface="Arial" pitchFamily="34" charset="0"/>
                        </a:rPr>
                        <a:t>43</a:t>
                      </a:r>
                      <a:endParaRPr lang="ru-RU" sz="2000" dirty="0" smtClean="0">
                        <a:solidFill>
                          <a:schemeClr val="tx1"/>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40000"/>
                        <a:lumOff val="60000"/>
                      </a:schemeClr>
                    </a:solidFill>
                  </a:tcPr>
                </a:tc>
              </a:tr>
              <a:tr h="663286">
                <a:tc>
                  <a:txBody>
                    <a:bodyPr/>
                    <a:lstStyle/>
                    <a:p>
                      <a:r>
                        <a:rPr lang="en-US" sz="2000" dirty="0" smtClean="0">
                          <a:solidFill>
                            <a:schemeClr val="tx2">
                              <a:lumMod val="75000"/>
                            </a:schemeClr>
                          </a:solidFill>
                          <a:latin typeface="Arial" pitchFamily="34" charset="0"/>
                          <a:cs typeface="Arial" pitchFamily="34" charset="0"/>
                        </a:rPr>
                        <a:t>Weakness</a:t>
                      </a:r>
                    </a:p>
                    <a:p>
                      <a:r>
                        <a:rPr lang="en-US" sz="2000" dirty="0" smtClean="0">
                          <a:solidFill>
                            <a:schemeClr val="tx2">
                              <a:lumMod val="75000"/>
                            </a:schemeClr>
                          </a:solidFill>
                          <a:latin typeface="Arial" pitchFamily="34" charset="0"/>
                          <a:cs typeface="Arial" pitchFamily="34" charset="0"/>
                        </a:rPr>
                        <a:t>(1 or more limbs)</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r>
                        <a:rPr lang="ru-RU" sz="2000" dirty="0" smtClean="0">
                          <a:solidFill>
                            <a:schemeClr val="tx1"/>
                          </a:solidFill>
                          <a:latin typeface="Arial" pitchFamily="34" charset="0"/>
                          <a:cs typeface="Arial" pitchFamily="34" charset="0"/>
                        </a:rPr>
                        <a:t>60</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r>
              <a:tr h="663286">
                <a:tc>
                  <a:txBody>
                    <a:bodyPr/>
                    <a:lstStyle/>
                    <a:p>
                      <a:r>
                        <a:rPr lang="en-US" sz="2000" dirty="0" smtClean="0">
                          <a:solidFill>
                            <a:schemeClr val="tx2">
                              <a:lumMod val="75000"/>
                            </a:schemeClr>
                          </a:solidFill>
                          <a:latin typeface="Arial" pitchFamily="34" charset="0"/>
                          <a:cs typeface="Arial" pitchFamily="34" charset="0"/>
                        </a:rPr>
                        <a:t>Numbness</a:t>
                      </a:r>
                    </a:p>
                    <a:p>
                      <a:r>
                        <a:rPr lang="en-US" sz="2000" dirty="0" smtClean="0">
                          <a:solidFill>
                            <a:schemeClr val="tx2">
                              <a:lumMod val="75000"/>
                            </a:schemeClr>
                          </a:solidFill>
                          <a:latin typeface="Arial" pitchFamily="34" charset="0"/>
                          <a:cs typeface="Arial" pitchFamily="34" charset="0"/>
                        </a:rPr>
                        <a:t>(1 or more limbs)</a:t>
                      </a:r>
                      <a:endParaRPr lang="ru-RU" sz="2000" dirty="0">
                        <a:solidFill>
                          <a:schemeClr val="tx2">
                            <a:lumMod val="75000"/>
                          </a:schemeClr>
                        </a:solidFill>
                        <a:latin typeface="Arial" pitchFamily="34" charset="0"/>
                        <a:cs typeface="Arial"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r>
                        <a:rPr lang="ru-RU" sz="2000" dirty="0" smtClean="0">
                          <a:solidFill>
                            <a:schemeClr val="bg1"/>
                          </a:solidFill>
                          <a:latin typeface="Arial" pitchFamily="34" charset="0"/>
                          <a:cs typeface="Arial" pitchFamily="34" charset="0"/>
                        </a:rPr>
                        <a:t>38</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1"/>
                    </a:solidFill>
                  </a:tcPr>
                </a:tc>
              </a:tr>
            </a:tbl>
          </a:graphicData>
        </a:graphic>
      </p:graphicFrame>
      <p:graphicFrame>
        <p:nvGraphicFramePr>
          <p:cNvPr id="102" name="Диаграмма 101"/>
          <p:cNvGraphicFramePr/>
          <p:nvPr>
            <p:extLst>
              <p:ext uri="{D42A27DB-BD31-4B8C-83A1-F6EECF244321}">
                <p14:modId xmlns:p14="http://schemas.microsoft.com/office/powerpoint/2010/main" val="3170557017"/>
              </p:ext>
            </p:extLst>
          </p:nvPr>
        </p:nvGraphicFramePr>
        <p:xfrm>
          <a:off x="32682757" y="16176390"/>
          <a:ext cx="7012983" cy="544402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03" name="Диаграмма 102"/>
          <p:cNvGraphicFramePr/>
          <p:nvPr>
            <p:extLst>
              <p:ext uri="{D42A27DB-BD31-4B8C-83A1-F6EECF244321}">
                <p14:modId xmlns:p14="http://schemas.microsoft.com/office/powerpoint/2010/main" val="1475560152"/>
              </p:ext>
            </p:extLst>
          </p:nvPr>
        </p:nvGraphicFramePr>
        <p:xfrm>
          <a:off x="43684883" y="18343001"/>
          <a:ext cx="3425486" cy="3312369"/>
        </p:xfrm>
        <a:graphic>
          <a:graphicData uri="http://schemas.openxmlformats.org/drawingml/2006/chart">
            <c:chart xmlns:c="http://schemas.openxmlformats.org/drawingml/2006/chart" xmlns:r="http://schemas.openxmlformats.org/officeDocument/2006/relationships" r:id="rId17"/>
          </a:graphicData>
        </a:graphic>
      </p:graphicFrame>
      <p:sp>
        <p:nvSpPr>
          <p:cNvPr id="105" name="TextBox 104"/>
          <p:cNvSpPr txBox="1"/>
          <p:nvPr/>
        </p:nvSpPr>
        <p:spPr>
          <a:xfrm>
            <a:off x="43762667" y="17544542"/>
            <a:ext cx="3347702" cy="707886"/>
          </a:xfrm>
          <a:prstGeom prst="rect">
            <a:avLst/>
          </a:prstGeom>
          <a:noFill/>
          <a:ln>
            <a:solidFill>
              <a:schemeClr val="bg1">
                <a:lumMod val="85000"/>
              </a:schemeClr>
            </a:solidFill>
          </a:ln>
        </p:spPr>
        <p:txBody>
          <a:bodyPr wrap="square" rtlCol="0">
            <a:spAutoFit/>
          </a:bodyPr>
          <a:lstStyle/>
          <a:p>
            <a:pPr algn="ctr"/>
            <a:r>
              <a:rPr lang="ru-RU" sz="2000" dirty="0" err="1">
                <a:solidFill>
                  <a:schemeClr val="tx2">
                    <a:lumMod val="75000"/>
                  </a:schemeClr>
                </a:solidFill>
                <a:latin typeface="Arial" pitchFamily="34" charset="0"/>
                <a:cs typeface="Arial" pitchFamily="34" charset="0"/>
              </a:rPr>
              <a:t>Karnofsky</a:t>
            </a:r>
            <a:r>
              <a:rPr lang="ru-RU" sz="2000" dirty="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index</a:t>
            </a:r>
          </a:p>
          <a:p>
            <a:pPr algn="ctr"/>
            <a:r>
              <a:rPr lang="en-US" sz="2000" dirty="0">
                <a:solidFill>
                  <a:schemeClr val="tx2">
                    <a:lumMod val="75000"/>
                  </a:schemeClr>
                </a:solidFill>
                <a:latin typeface="Arial" pitchFamily="34" charset="0"/>
                <a:cs typeface="Arial" pitchFamily="34" charset="0"/>
              </a:rPr>
              <a:t>p</a:t>
            </a:r>
            <a:r>
              <a:rPr lang="en-US" sz="2000" dirty="0" smtClean="0">
                <a:solidFill>
                  <a:schemeClr val="tx2">
                    <a:lumMod val="75000"/>
                  </a:schemeClr>
                </a:solidFill>
                <a:latin typeface="Arial" pitchFamily="34" charset="0"/>
                <a:cs typeface="Arial" pitchFamily="34" charset="0"/>
              </a:rPr>
              <a:t>re and post </a:t>
            </a:r>
            <a:r>
              <a:rPr lang="ru-RU" sz="2000" dirty="0" smtClean="0">
                <a:solidFill>
                  <a:schemeClr val="tx2">
                    <a:lumMod val="75000"/>
                  </a:schemeClr>
                </a:solidFill>
                <a:latin typeface="Arial" pitchFamily="34" charset="0"/>
                <a:cs typeface="Arial" pitchFamily="34" charset="0"/>
              </a:rPr>
              <a:t>(р &lt; 0,005)</a:t>
            </a:r>
            <a:endParaRPr lang="ru-RU" sz="2000" dirty="0">
              <a:solidFill>
                <a:schemeClr val="tx2">
                  <a:lumMod val="75000"/>
                </a:schemeClr>
              </a:solidFill>
              <a:latin typeface="Arial" pitchFamily="34" charset="0"/>
              <a:cs typeface="Arial" pitchFamily="34" charset="0"/>
            </a:endParaRPr>
          </a:p>
        </p:txBody>
      </p:sp>
      <p:sp>
        <p:nvSpPr>
          <p:cNvPr id="106" name="TextBox 105"/>
          <p:cNvSpPr txBox="1"/>
          <p:nvPr/>
        </p:nvSpPr>
        <p:spPr>
          <a:xfrm>
            <a:off x="32682756" y="21962665"/>
            <a:ext cx="14410652" cy="707886"/>
          </a:xfrm>
          <a:prstGeom prst="rect">
            <a:avLst/>
          </a:prstGeom>
          <a:noFill/>
        </p:spPr>
        <p:txBody>
          <a:bodyPr wrap="square" rtlCol="0">
            <a:spAutoFit/>
          </a:bodyPr>
          <a:lstStyle/>
          <a:p>
            <a:pPr algn="ctr"/>
            <a:r>
              <a:rPr lang="en-US" sz="2000" dirty="0" smtClean="0">
                <a:solidFill>
                  <a:srgbClr val="FF0000"/>
                </a:solidFill>
                <a:latin typeface="Arial" pitchFamily="34" charset="0"/>
                <a:cs typeface="Arial" pitchFamily="34" charset="0"/>
              </a:rPr>
              <a:t>N.B!</a:t>
            </a:r>
            <a:r>
              <a:rPr lang="en-US" sz="2000" dirty="0" smtClean="0">
                <a:solidFill>
                  <a:schemeClr val="tx2">
                    <a:lumMod val="75000"/>
                  </a:schemeClr>
                </a:solidFill>
                <a:latin typeface="Arial" pitchFamily="34" charset="0"/>
                <a:cs typeface="Arial" pitchFamily="34" charset="0"/>
              </a:rPr>
              <a:t> </a:t>
            </a:r>
            <a:r>
              <a:rPr lang="en-US" sz="2000" dirty="0">
                <a:solidFill>
                  <a:schemeClr val="tx2">
                    <a:lumMod val="75000"/>
                  </a:schemeClr>
                </a:solidFill>
                <a:latin typeface="Arial" pitchFamily="34" charset="0"/>
                <a:cs typeface="Arial" pitchFamily="34" charset="0"/>
              </a:rPr>
              <a:t>CSF-related </a:t>
            </a:r>
            <a:r>
              <a:rPr lang="en-US" sz="2000" dirty="0" smtClean="0">
                <a:solidFill>
                  <a:schemeClr val="tx2">
                    <a:lumMod val="75000"/>
                  </a:schemeClr>
                </a:solidFill>
                <a:latin typeface="Arial" pitchFamily="34" charset="0"/>
                <a:cs typeface="Arial" pitchFamily="34" charset="0"/>
              </a:rPr>
              <a:t>complications (</a:t>
            </a:r>
            <a:r>
              <a:rPr lang="en-US" sz="2000" dirty="0">
                <a:solidFill>
                  <a:schemeClr val="tx2">
                    <a:lumMod val="75000"/>
                  </a:schemeClr>
                </a:solidFill>
                <a:latin typeface="Arial" pitchFamily="34" charset="0"/>
                <a:cs typeface="Arial" pitchFamily="34" charset="0"/>
              </a:rPr>
              <a:t>CSF </a:t>
            </a:r>
            <a:r>
              <a:rPr lang="en-US" sz="2000" dirty="0" smtClean="0">
                <a:solidFill>
                  <a:schemeClr val="tx2">
                    <a:lumMod val="75000"/>
                  </a:schemeClr>
                </a:solidFill>
                <a:latin typeface="Arial" pitchFamily="34" charset="0"/>
                <a:cs typeface="Arial" pitchFamily="34" charset="0"/>
              </a:rPr>
              <a:t>leak</a:t>
            </a:r>
            <a:r>
              <a:rPr lang="ru-RU" sz="2000" dirty="0" smtClean="0">
                <a:solidFill>
                  <a:schemeClr val="tx2">
                    <a:lumMod val="75000"/>
                  </a:schemeClr>
                </a:solidFill>
                <a:latin typeface="Arial" pitchFamily="34" charset="0"/>
                <a:cs typeface="Arial" pitchFamily="34" charset="0"/>
              </a:rPr>
              <a:t>, </a:t>
            </a:r>
            <a:r>
              <a:rPr lang="en-US" sz="2000" dirty="0" err="1" smtClean="0">
                <a:solidFill>
                  <a:schemeClr val="tx2">
                    <a:lumMod val="75000"/>
                  </a:schemeClr>
                </a:solidFill>
                <a:latin typeface="Arial" pitchFamily="34" charset="0"/>
                <a:cs typeface="Arial" pitchFamily="34" charset="0"/>
              </a:rPr>
              <a:t>pseudomeningocele</a:t>
            </a:r>
            <a:r>
              <a:rPr lang="ru-RU" sz="2000" dirty="0" smtClean="0">
                <a:solidFill>
                  <a:schemeClr val="tx2">
                    <a:lumMod val="75000"/>
                  </a:schemeClr>
                </a:solidFill>
                <a:latin typeface="Arial" pitchFamily="34" charset="0"/>
                <a:cs typeface="Arial" pitchFamily="34" charset="0"/>
              </a:rPr>
              <a:t>, </a:t>
            </a:r>
            <a:r>
              <a:rPr lang="en-US" sz="2000" dirty="0" smtClean="0">
                <a:solidFill>
                  <a:schemeClr val="tx2">
                    <a:lumMod val="75000"/>
                  </a:schemeClr>
                </a:solidFill>
                <a:latin typeface="Arial" pitchFamily="34" charset="0"/>
                <a:cs typeface="Arial" pitchFamily="34" charset="0"/>
              </a:rPr>
              <a:t>meningitis) were observed in only in 9 cases,</a:t>
            </a:r>
          </a:p>
          <a:p>
            <a:pPr algn="ctr"/>
            <a:r>
              <a:rPr lang="en-US" sz="2000" dirty="0" smtClean="0">
                <a:solidFill>
                  <a:schemeClr val="tx2">
                    <a:lumMod val="75000"/>
                  </a:schemeClr>
                </a:solidFill>
                <a:latin typeface="Arial" pitchFamily="34" charset="0"/>
                <a:cs typeface="Arial" pitchFamily="34" charset="0"/>
              </a:rPr>
              <a:t>when </a:t>
            </a:r>
            <a:r>
              <a:rPr lang="en-US" sz="2000" dirty="0" err="1">
                <a:solidFill>
                  <a:schemeClr val="tx2">
                    <a:lumMod val="75000"/>
                  </a:schemeClr>
                </a:solidFill>
                <a:latin typeface="Arial" pitchFamily="34" charset="0"/>
                <a:cs typeface="Arial" pitchFamily="34" charset="0"/>
              </a:rPr>
              <a:t>arachnoidea</a:t>
            </a:r>
            <a:r>
              <a:rPr lang="en-US" sz="2000" dirty="0">
                <a:solidFill>
                  <a:schemeClr val="tx2">
                    <a:lumMod val="75000"/>
                  </a:schemeClr>
                </a:solidFill>
                <a:latin typeface="Arial" pitchFamily="34" charset="0"/>
                <a:cs typeface="Arial" pitchFamily="34" charset="0"/>
              </a:rPr>
              <a:t> was </a:t>
            </a:r>
            <a:r>
              <a:rPr lang="en-US" sz="2000" dirty="0" smtClean="0">
                <a:solidFill>
                  <a:schemeClr val="tx2">
                    <a:lumMod val="75000"/>
                  </a:schemeClr>
                </a:solidFill>
                <a:latin typeface="Arial" pitchFamily="34" charset="0"/>
                <a:cs typeface="Arial" pitchFamily="34" charset="0"/>
              </a:rPr>
              <a:t>unintentionally perforated! </a:t>
            </a:r>
            <a:endParaRPr lang="ru-RU" sz="20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266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19"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2"/>
                                        </p:tgtEl>
                                      </p:cBhvr>
                                    </p:cmd>
                                  </p:childTnLst>
                                </p:cTn>
                              </p:par>
                            </p:childTnLst>
                          </p:cTn>
                        </p:par>
                      </p:childTnLst>
                    </p:cTn>
                  </p:par>
                </p:childTnLst>
              </p:cTn>
              <p:nextCondLst>
                <p:cond evt="onClick" delay="0">
                  <p:tgtEl>
                    <p:spTgt spid="22"/>
                  </p:tgtEl>
                </p:cond>
              </p:nextCondLst>
            </p:seq>
            <p:video>
              <p:cMediaNode vol="80000">
                <p:cTn id="12" repeatCount="indefinite" fill="hold" display="0">
                  <p:stCondLst>
                    <p:cond delay="indefinite"/>
                  </p:stCondLst>
                </p:cTn>
                <p:tgtEl>
                  <p:spTgt spid="2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1013</Words>
  <Application>Microsoft Office PowerPoint</Application>
  <PresentationFormat>Произвольный</PresentationFormat>
  <Paragraphs>152</Paragraphs>
  <Slides>1</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Office Theme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dc:creator>
  <cp:lastModifiedBy>Александр</cp:lastModifiedBy>
  <cp:revision>38</cp:revision>
  <dcterms:created xsi:type="dcterms:W3CDTF">2016-04-12T23:37:13Z</dcterms:created>
  <dcterms:modified xsi:type="dcterms:W3CDTF">2016-08-05T07:55:51Z</dcterms:modified>
</cp:coreProperties>
</file>